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4"/>
    <p:sldMasterId id="2147483804" r:id="rId5"/>
  </p:sldMasterIdLst>
  <p:notesMasterIdLst>
    <p:notesMasterId r:id="rId27"/>
  </p:notesMasterIdLst>
  <p:handoutMasterIdLst>
    <p:handoutMasterId r:id="rId28"/>
  </p:handoutMasterIdLst>
  <p:sldIdLst>
    <p:sldId id="256" r:id="rId6"/>
    <p:sldId id="293" r:id="rId7"/>
    <p:sldId id="344" r:id="rId8"/>
    <p:sldId id="345" r:id="rId9"/>
    <p:sldId id="361" r:id="rId10"/>
    <p:sldId id="337" r:id="rId11"/>
    <p:sldId id="353" r:id="rId12"/>
    <p:sldId id="314" r:id="rId13"/>
    <p:sldId id="354" r:id="rId14"/>
    <p:sldId id="326" r:id="rId15"/>
    <p:sldId id="384" r:id="rId16"/>
    <p:sldId id="340" r:id="rId17"/>
    <p:sldId id="324" r:id="rId18"/>
    <p:sldId id="325" r:id="rId19"/>
    <p:sldId id="329" r:id="rId20"/>
    <p:sldId id="319" r:id="rId21"/>
    <p:sldId id="330" r:id="rId22"/>
    <p:sldId id="332" r:id="rId23"/>
    <p:sldId id="385" r:id="rId24"/>
    <p:sldId id="380" r:id="rId25"/>
    <p:sldId id="379" r:id="rId26"/>
  </p:sldIdLst>
  <p:sldSz cx="9144000" cy="6858000" type="screen4x3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17A5BC-C098-433B-A84B-CEF293C17926}" v="93" dt="2023-03-09T09:28:20.4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musd.sharepoint.com/sites/BusinessServices/Shared%20Documents/Shared%20Drive%20-%20Business%20Services/Business%20Services/Budget/2022-23%20Budget/2nd%20Interim/22-23%20First%20interim%20vs%20Second%20Interim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musd.sharepoint.com/sites/BusinessServices/Shared%20Documents/Shared%20Drive%20-%20Business%20Services/Business%20Services/Budget/2022-23%20Budget/2nd%20Interim/22-23%20First%20interim%20vs%20Second%20Interim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8931832464603904E-2"/>
          <c:y val="0.20146291276812375"/>
          <c:w val="0.82335699234778748"/>
          <c:h val="0.7966107401285933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7CC1-40E8-9314-F5184B7A9B6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7CC1-40E8-9314-F5184B7A9B6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7CC1-40E8-9314-F5184B7A9B6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7CC1-40E8-9314-F5184B7A9B6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7CC1-40E8-9314-F5184B7A9B6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7CC1-40E8-9314-F5184B7A9B66}"/>
              </c:ext>
            </c:extLst>
          </c:dPt>
          <c:dLbls>
            <c:dLbl>
              <c:idx val="0"/>
              <c:layout>
                <c:manualLayout>
                  <c:x val="1.6423976932460907E-2"/>
                  <c:y val="3.8868350628949645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C1-40E8-9314-F5184B7A9B66}"/>
                </c:ext>
              </c:extLst>
            </c:dLbl>
            <c:dLbl>
              <c:idx val="1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CC1-40E8-9314-F5184B7A9B66}"/>
                </c:ext>
              </c:extLst>
            </c:dLbl>
            <c:dLbl>
              <c:idx val="2"/>
              <c:layout>
                <c:manualLayout>
                  <c:x val="-1.0689530886104026E-2"/>
                  <c:y val="-0.1330464480835988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CCB2B12-0440-4382-865A-C526D53F3BFF}" type="CATEGORYNAME">
                      <a:rPr lang="en-US" dirty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/>
                      <a:t>
15%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CC1-40E8-9314-F5184B7A9B66}"/>
                </c:ext>
              </c:extLst>
            </c:dLbl>
            <c:dLbl>
              <c:idx val="3"/>
              <c:layout>
                <c:manualLayout>
                  <c:x val="-4.8384163247199755E-2"/>
                  <c:y val="-4.4119128267614674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C1-40E8-9314-F5184B7A9B66}"/>
                </c:ext>
              </c:extLst>
            </c:dLbl>
            <c:dLbl>
              <c:idx val="4"/>
              <c:layout>
                <c:manualLayout>
                  <c:x val="0.18651621258660825"/>
                  <c:y val="-0.12478630994796734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951887176074815"/>
                      <c:h val="0.12998019547438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7CC1-40E8-9314-F5184B7A9B66}"/>
                </c:ext>
              </c:extLst>
            </c:dLbl>
            <c:dLbl>
              <c:idx val="5"/>
              <c:layout>
                <c:manualLayout>
                  <c:x val="0.1552484196517688"/>
                  <c:y val="-1.710790377466959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CC1-40E8-9314-F5184B7A9B6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'For PPT'!$A$5:$A$10</c:f>
              <c:strCache>
                <c:ptCount val="6"/>
                <c:pt idx="0">
                  <c:v>  LCFF Sources</c:v>
                </c:pt>
                <c:pt idx="1">
                  <c:v>  Federal Revenues</c:v>
                </c:pt>
                <c:pt idx="2">
                  <c:v>  Other State Revenues</c:v>
                </c:pt>
                <c:pt idx="3">
                  <c:v>  Other Local Revenues</c:v>
                </c:pt>
                <c:pt idx="4">
                  <c:v>  DMSEF &amp; Site Donations</c:v>
                </c:pt>
                <c:pt idx="5">
                  <c:v>Transfers In</c:v>
                </c:pt>
              </c:strCache>
            </c:strRef>
          </c:cat>
          <c:val>
            <c:numRef>
              <c:f>'For PPT'!$B$5:$B$10</c:f>
              <c:numCache>
                <c:formatCode>_(* #,##0_);_(* \(#,##0\);_(* "-"??_);_(@_)</c:formatCode>
                <c:ptCount val="6"/>
                <c:pt idx="0">
                  <c:v>59863957</c:v>
                </c:pt>
                <c:pt idx="1">
                  <c:v>1039985</c:v>
                </c:pt>
                <c:pt idx="2">
                  <c:v>11730963</c:v>
                </c:pt>
                <c:pt idx="3">
                  <c:v>3457231</c:v>
                </c:pt>
                <c:pt idx="4">
                  <c:v>1332762</c:v>
                </c:pt>
                <c:pt idx="5">
                  <c:v>1050000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CC1-40E8-9314-F5184B7A9B6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489284972076863"/>
          <c:y val="9.8502894551624767E-2"/>
          <c:w val="0.8269733258365124"/>
          <c:h val="0.8029942108967504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EC37-49E8-99CA-AD89EBBC237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EC37-49E8-99CA-AD89EBBC237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EC37-49E8-99CA-AD89EBBC237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EC37-49E8-99CA-AD89EBBC237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EC37-49E8-99CA-AD89EBBC237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EC37-49E8-99CA-AD89EBBC237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EC37-49E8-99CA-AD89EBBC237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EC37-49E8-99CA-AD89EBBC237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EC37-49E8-99CA-AD89EBBC2370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EC37-49E8-99CA-AD89EBBC2370}"/>
              </c:ext>
            </c:extLst>
          </c:dPt>
          <c:dLbls>
            <c:dLbl>
              <c:idx val="0"/>
              <c:layout>
                <c:manualLayout>
                  <c:x val="-5.3590695920311841E-2"/>
                  <c:y val="-7.868572434405155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37-49E8-99CA-AD89EBBC2370}"/>
                </c:ext>
              </c:extLst>
            </c:dLbl>
            <c:dLbl>
              <c:idx val="1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EC37-49E8-99CA-AD89EBBC2370}"/>
                </c:ext>
              </c:extLst>
            </c:dLbl>
            <c:dLbl>
              <c:idx val="2"/>
              <c:layout>
                <c:manualLayout>
                  <c:x val="6.5491183013134169E-2"/>
                  <c:y val="9.819028349158463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C37-49E8-99CA-AD89EBBC2370}"/>
                </c:ext>
              </c:extLst>
            </c:dLbl>
            <c:dLbl>
              <c:idx val="3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EC37-49E8-99CA-AD89EBBC2370}"/>
                </c:ext>
              </c:extLst>
            </c:dLbl>
            <c:dLbl>
              <c:idx val="4"/>
              <c:layout>
                <c:manualLayout>
                  <c:x val="-0.10459337280795768"/>
                  <c:y val="4.483713685380279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C37-49E8-99CA-AD89EBBC2370}"/>
                </c:ext>
              </c:extLst>
            </c:dLbl>
            <c:dLbl>
              <c:idx val="5"/>
              <c:layout>
                <c:manualLayout>
                  <c:x val="1.7189286880087708E-7"/>
                  <c:y val="-0.25202172762840058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004475349584899"/>
                      <c:h val="9.81575533970874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EC37-49E8-99CA-AD89EBBC2370}"/>
                </c:ext>
              </c:extLst>
            </c:dLbl>
            <c:dLbl>
              <c:idx val="6"/>
              <c:layout>
                <c:manualLayout>
                  <c:x val="-3.3943309150136165E-2"/>
                  <c:y val="-7.2006207893828736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C37-49E8-99CA-AD89EBBC2370}"/>
                </c:ext>
              </c:extLst>
            </c:dLbl>
            <c:dLbl>
              <c:idx val="7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EC37-49E8-99CA-AD89EBBC2370}"/>
                </c:ext>
              </c:extLst>
            </c:dLbl>
            <c:dLbl>
              <c:idx val="8"/>
              <c:layout>
                <c:manualLayout>
                  <c:x val="5.8835069193569338E-2"/>
                  <c:y val="-1.963805669831693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C37-49E8-99CA-AD89EBBC2370}"/>
                </c:ext>
              </c:extLst>
            </c:dLbl>
            <c:dLbl>
              <c:idx val="9"/>
              <c:layout>
                <c:manualLayout>
                  <c:x val="0.23076101957911344"/>
                  <c:y val="0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94634656318258"/>
                      <c:h val="0.142326944779691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EC37-49E8-99CA-AD89EBBC237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'For PPT'!$A$14:$A$23</c:f>
              <c:strCache>
                <c:ptCount val="10"/>
                <c:pt idx="0">
                  <c:v>  Certificated Salaries</c:v>
                </c:pt>
                <c:pt idx="1">
                  <c:v>  Classified Salaries</c:v>
                </c:pt>
                <c:pt idx="2">
                  <c:v>  Certificated Management</c:v>
                </c:pt>
                <c:pt idx="3">
                  <c:v>  Classified Management</c:v>
                </c:pt>
                <c:pt idx="4">
                  <c:v>  Employee Benefits</c:v>
                </c:pt>
                <c:pt idx="5">
                  <c:v>  Pension Costs</c:v>
                </c:pt>
                <c:pt idx="6">
                  <c:v>  Books &amp; Supplies</c:v>
                </c:pt>
                <c:pt idx="7">
                  <c:v>  Operating Expenses</c:v>
                </c:pt>
                <c:pt idx="8">
                  <c:v>  Capital Outlay</c:v>
                </c:pt>
                <c:pt idx="9">
                  <c:v>  Other Outgo &amp; Transfers Out</c:v>
                </c:pt>
              </c:strCache>
            </c:strRef>
          </c:cat>
          <c:val>
            <c:numRef>
              <c:f>'For PPT'!$B$14:$B$23</c:f>
              <c:numCache>
                <c:formatCode>_(* #,##0_);_(* \(#,##0\);_(* "-"??_);_(@_)</c:formatCode>
                <c:ptCount val="10"/>
                <c:pt idx="0">
                  <c:v>28858136</c:v>
                </c:pt>
                <c:pt idx="1">
                  <c:v>8241959</c:v>
                </c:pt>
                <c:pt idx="2">
                  <c:v>3449250</c:v>
                </c:pt>
                <c:pt idx="3">
                  <c:v>1074580</c:v>
                </c:pt>
                <c:pt idx="4">
                  <c:v>6494978</c:v>
                </c:pt>
                <c:pt idx="5">
                  <c:v>12561720</c:v>
                </c:pt>
                <c:pt idx="6">
                  <c:v>4952508</c:v>
                </c:pt>
                <c:pt idx="7">
                  <c:v>8122139</c:v>
                </c:pt>
                <c:pt idx="8">
                  <c:v>206598</c:v>
                </c:pt>
                <c:pt idx="9">
                  <c:v>1358112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C37-49E8-99CA-AD89EBBC237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045355" cy="467521"/>
          </a:xfrm>
          <a:prstGeom prst="rect">
            <a:avLst/>
          </a:prstGeom>
        </p:spPr>
        <p:txBody>
          <a:bodyPr vert="horz" lIns="91595" tIns="45799" rIns="91595" bIns="4579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332" y="1"/>
            <a:ext cx="3045355" cy="467521"/>
          </a:xfrm>
          <a:prstGeom prst="rect">
            <a:avLst/>
          </a:prstGeom>
        </p:spPr>
        <p:txBody>
          <a:bodyPr vert="horz" lIns="91595" tIns="45799" rIns="91595" bIns="45799" rtlCol="0"/>
          <a:lstStyle>
            <a:lvl1pPr algn="r">
              <a:defRPr sz="1200"/>
            </a:lvl1pPr>
          </a:lstStyle>
          <a:p>
            <a:fld id="{90F585EA-BAEF-4AE1-96E9-93FE91E47F1C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44754"/>
            <a:ext cx="3045355" cy="467521"/>
          </a:xfrm>
          <a:prstGeom prst="rect">
            <a:avLst/>
          </a:prstGeom>
        </p:spPr>
        <p:txBody>
          <a:bodyPr vert="horz" lIns="91595" tIns="45799" rIns="91595" bIns="4579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332" y="8844754"/>
            <a:ext cx="3045355" cy="467521"/>
          </a:xfrm>
          <a:prstGeom prst="rect">
            <a:avLst/>
          </a:prstGeom>
        </p:spPr>
        <p:txBody>
          <a:bodyPr vert="horz" lIns="91595" tIns="45799" rIns="91595" bIns="45799" rtlCol="0" anchor="b"/>
          <a:lstStyle>
            <a:lvl1pPr algn="r">
              <a:defRPr sz="1200"/>
            </a:lvl1pPr>
          </a:lstStyle>
          <a:p>
            <a:fld id="{6EE27ABE-E081-4CCF-BF2A-54E8130BC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71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863" y="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C7D89-D9DB-7641-8293-FB15D0B0F22A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91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3263" y="4481513"/>
            <a:ext cx="5619750" cy="36671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55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863" y="884555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EB5C7-C50B-8743-A95B-DABEDB0A4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2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EB5C7-C50B-8743-A95B-DABEDB0A4A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90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EB5C7-C50B-8743-A95B-DABEDB0A4A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400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EB5C7-C50B-8743-A95B-DABEDB0A4A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8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*Image: Sage Canyon Students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EB5C7-C50B-8743-A95B-DABEDB0A4A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44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EB5C7-C50B-8743-A95B-DABEDB0A4A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296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EB5C7-C50B-8743-A95B-DABEDB0A4A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03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*Image: Del Mar Heights Students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EB5C7-C50B-8743-A95B-DABEDB0A4A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057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EB5C7-C50B-8743-A95B-DABEDB0A4A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328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EB5C7-C50B-8743-A95B-DABEDB0A4A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9992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EB5C7-C50B-8743-A95B-DABEDB0A4A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544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*Image: Ocean Air Students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EB5C7-C50B-8743-A95B-DABEDB0A4A1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796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EB5C7-C50B-8743-A95B-DABEDB0A4A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5673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EB5C7-C50B-8743-A95B-DABEDB0A4A1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62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*Image: Torrey Hills Students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EB5C7-C50B-8743-A95B-DABEDB0A4A1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53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*Image: Carmel Del Mar Students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EB5C7-C50B-8743-A95B-DABEDB0A4A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75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EB5C7-C50B-8743-A95B-DABEDB0A4A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2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EB5C7-C50B-8743-A95B-DABEDB0A4A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78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*Image: Del Mar Hills Students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EB5C7-C50B-8743-A95B-DABEDB0A4A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83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EB5C7-C50B-8743-A95B-DABEDB0A4A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06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EB5C7-C50B-8743-A95B-DABEDB0A4A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23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EB5C7-C50B-8743-A95B-DABEDB0A4A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81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407D-9240-4F60-8BD1-7A3F2C1CB604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E61168D-9E21-4E18-9B49-96946B86F4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407D-9240-4F60-8BD1-7A3F2C1CB604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1168D-9E21-4E18-9B49-96946B86F42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E61168D-9E21-4E18-9B49-96946B86F42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407D-9240-4F60-8BD1-7A3F2C1CB604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407D-9240-4F60-8BD1-7A3F2C1CB604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E61168D-9E21-4E18-9B49-96946B86F427}" type="slidenum">
              <a:rPr lang="en-US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568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407D-9240-4F60-8BD1-7A3F2C1CB604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E61168D-9E21-4E18-9B49-96946B86F427}" type="slidenum">
              <a:rPr lang="en-US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22135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407D-9240-4F60-8BD1-7A3F2C1CB604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E61168D-9E21-4E18-9B49-96946B86F427}" type="slidenum">
              <a:rPr lang="en-US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2947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BF7407D-9240-4F60-8BD1-7A3F2C1CB604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1168D-9E21-4E18-9B49-96946B86F427}" type="slidenum">
              <a:rPr lang="en-US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59843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407D-9240-4F60-8BD1-7A3F2C1CB604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E61168D-9E21-4E18-9B49-96946B86F427}" type="slidenum">
              <a:rPr lang="en-US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2998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407D-9240-4F60-8BD1-7A3F2C1CB604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E61168D-9E21-4E18-9B49-96946B86F427}" type="slidenum">
              <a:rPr lang="en-US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1B587C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877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407D-9240-4F60-8BD1-7A3F2C1CB604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E61168D-9E21-4E18-9B49-96946B86F4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687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E61168D-9E21-4E18-9B49-96946B86F427}" type="slidenum">
              <a:rPr lang="en-US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407D-9240-4F60-8BD1-7A3F2C1CB604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82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407D-9240-4F60-8BD1-7A3F2C1CB604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E61168D-9E21-4E18-9B49-96946B86F4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E61168D-9E21-4E18-9B49-96946B86F427}" type="slidenum">
              <a:rPr lang="en-US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BF7407D-9240-4F60-8BD1-7A3F2C1CB604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4503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407D-9240-4F60-8BD1-7A3F2C1CB604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1168D-9E21-4E18-9B49-96946B86F427}" type="slidenum">
              <a:rPr lang="en-US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1B587C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430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E61168D-9E21-4E18-9B49-96946B86F427}" type="slidenum">
              <a:rPr lang="en-US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407D-9240-4F60-8BD1-7A3F2C1CB604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5943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407D-9240-4F60-8BD1-7A3F2C1CB604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E61168D-9E21-4E18-9B49-96946B86F42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BF7407D-9240-4F60-8BD1-7A3F2C1CB604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1168D-9E21-4E18-9B49-96946B86F4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407D-9240-4F60-8BD1-7A3F2C1CB604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E61168D-9E21-4E18-9B49-96946B86F427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407D-9240-4F60-8BD1-7A3F2C1CB604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E61168D-9E21-4E18-9B49-96946B86F4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407D-9240-4F60-8BD1-7A3F2C1CB604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E61168D-9E21-4E18-9B49-96946B86F4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E61168D-9E21-4E18-9B49-96946B86F42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407D-9240-4F60-8BD1-7A3F2C1CB604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E61168D-9E21-4E18-9B49-96946B86F42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BF7407D-9240-4F60-8BD1-7A3F2C1CB604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BF7407D-9240-4F60-8BD1-7A3F2C1CB604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E61168D-9E21-4E18-9B49-96946B86F427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BF7407D-9240-4F60-8BD1-7A3F2C1CB604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E61168D-9E21-4E18-9B49-96946B86F427}" type="slidenum">
              <a:rPr lang="en-US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3895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819400"/>
            <a:ext cx="8001000" cy="2362200"/>
          </a:xfrm>
        </p:spPr>
        <p:txBody>
          <a:bodyPr>
            <a:normAutofit fontScale="70000" lnSpcReduction="20000"/>
          </a:bodyPr>
          <a:lstStyle/>
          <a:p>
            <a:pPr algn="l"/>
            <a:endParaRPr lang="en-US"/>
          </a:p>
          <a:p>
            <a:pPr algn="l"/>
            <a:endParaRPr lang="en-US" sz="2000">
              <a:solidFill>
                <a:schemeClr val="tx1"/>
              </a:solidFill>
              <a:latin typeface="Garamond" pitchFamily="18" charset="0"/>
            </a:endParaRPr>
          </a:p>
          <a:p>
            <a:endParaRPr lang="en-US" sz="3600">
              <a:solidFill>
                <a:schemeClr val="tx1"/>
              </a:solidFill>
              <a:latin typeface="Garamond" pitchFamily="18" charset="0"/>
            </a:endParaRPr>
          </a:p>
          <a:p>
            <a:r>
              <a:rPr lang="en-US" sz="3600">
                <a:solidFill>
                  <a:schemeClr val="tx1"/>
                </a:solidFill>
                <a:latin typeface="Garamond" pitchFamily="18" charset="0"/>
              </a:rPr>
              <a:t>2022-2023</a:t>
            </a:r>
          </a:p>
          <a:p>
            <a:r>
              <a:rPr lang="en-US" sz="3600">
                <a:solidFill>
                  <a:schemeClr val="tx1"/>
                </a:solidFill>
                <a:latin typeface="Garamond" pitchFamily="18" charset="0"/>
              </a:rPr>
              <a:t>Second Interim Budget </a:t>
            </a:r>
          </a:p>
          <a:p>
            <a:endParaRPr lang="en-US" sz="2000">
              <a:solidFill>
                <a:schemeClr val="tx1"/>
              </a:solidFill>
              <a:latin typeface="Garamond" pitchFamily="18" charset="0"/>
            </a:endParaRPr>
          </a:p>
          <a:p>
            <a:r>
              <a:rPr lang="en-US" sz="2000">
                <a:solidFill>
                  <a:schemeClr val="tx1"/>
                </a:solidFill>
                <a:latin typeface="Garamond" pitchFamily="18" charset="0"/>
              </a:rPr>
              <a:t>Regular Board Meeting</a:t>
            </a:r>
          </a:p>
          <a:p>
            <a:r>
              <a:rPr lang="en-US" sz="2000">
                <a:solidFill>
                  <a:schemeClr val="tx1"/>
                </a:solidFill>
                <a:latin typeface="Garamond" pitchFamily="18" charset="0"/>
              </a:rPr>
              <a:t>March 15, 2023</a:t>
            </a:r>
          </a:p>
          <a:p>
            <a:pPr algn="l"/>
            <a:endParaRPr lang="en-US"/>
          </a:p>
          <a:p>
            <a:pPr algn="l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971800"/>
            <a:ext cx="3657600" cy="381000"/>
          </a:xfrm>
        </p:spPr>
        <p:txBody>
          <a:bodyPr>
            <a:normAutofit fontScale="90000"/>
          </a:bodyPr>
          <a:lstStyle/>
          <a:p>
            <a:br>
              <a:rPr lang="en-US"/>
            </a:br>
            <a:br>
              <a:rPr lang="en-US"/>
            </a:br>
            <a:endParaRPr lang="en-US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E882DCCB-4A28-4587-8DF1-798E7E2D91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274" y="615820"/>
            <a:ext cx="3975452" cy="121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036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Expenditure Variance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805353"/>
            <a:ext cx="8686800" cy="4085492"/>
          </a:xfrm>
        </p:spPr>
        <p:txBody>
          <a:bodyPr>
            <a:normAutofit/>
          </a:bodyPr>
          <a:lstStyle/>
          <a:p>
            <a:r>
              <a:rPr lang="en-US" sz="2400"/>
              <a:t>Salaries and Employee Benefits: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Based upon salary expenditures through January 31, 2023</a:t>
            </a:r>
          </a:p>
          <a:p>
            <a:pPr marL="274320" lvl="1" indent="0">
              <a:buNone/>
            </a:pPr>
            <a:endParaRPr lang="en-US" sz="800">
              <a:solidFill>
                <a:schemeClr val="tx1"/>
              </a:solidFill>
            </a:endParaRPr>
          </a:p>
          <a:p>
            <a:r>
              <a:rPr lang="en-US" sz="2400"/>
              <a:t>Books, Supplies &amp; Operating Expenses:</a:t>
            </a:r>
          </a:p>
          <a:p>
            <a:pPr lvl="1">
              <a:spcAft>
                <a:spcPts val="1200"/>
              </a:spcAft>
            </a:pPr>
            <a:r>
              <a:rPr lang="en-US">
                <a:solidFill>
                  <a:schemeClr val="tx1"/>
                </a:solidFill>
              </a:rPr>
              <a:t>Arts, Music, and Instructional Materials Block Grant</a:t>
            </a:r>
            <a:endParaRPr lang="en-US">
              <a:solidFill>
                <a:schemeClr val="tx1"/>
              </a:solidFill>
              <a:highlight>
                <a:srgbClr val="FFFF00"/>
              </a:highlight>
            </a:endParaRPr>
          </a:p>
          <a:p>
            <a:r>
              <a:rPr lang="en-US" sz="2400"/>
              <a:t>Operating Expenses:</a:t>
            </a:r>
          </a:p>
          <a:p>
            <a:pPr lvl="1">
              <a:spcAft>
                <a:spcPts val="1200"/>
              </a:spcAft>
            </a:pPr>
            <a:r>
              <a:rPr lang="en-US">
                <a:solidFill>
                  <a:schemeClr val="tx1"/>
                </a:solidFill>
              </a:rPr>
              <a:t>School site donation expenditures through January 31, 2023</a:t>
            </a:r>
          </a:p>
          <a:p>
            <a:pPr lvl="1">
              <a:spcAft>
                <a:spcPts val="1200"/>
              </a:spcAft>
            </a:pPr>
            <a:endParaRPr lang="en-US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en-US">
              <a:solidFill>
                <a:schemeClr val="tx1"/>
              </a:solidFill>
            </a:endParaRPr>
          </a:p>
          <a:p>
            <a:pPr lvl="1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143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Ending Fund Balance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42634048"/>
              </p:ext>
            </p:extLst>
          </p:nvPr>
        </p:nvGraphicFramePr>
        <p:xfrm>
          <a:off x="911352" y="1710612"/>
          <a:ext cx="7315200" cy="449580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03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17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1824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Second Interim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500">
                <a:tc>
                  <a:txBody>
                    <a:bodyPr/>
                    <a:lstStyle/>
                    <a:p>
                      <a:r>
                        <a:rPr lang="en-US" sz="1400"/>
                        <a:t>Beginning Fund Balance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algn="l" rtl="0" eaLnBrk="1" fontAlgn="b" latinLnBrk="0" hangingPunct="1"/>
                      <a:r>
                        <a:rPr kumimoji="0" lang="en-US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19,705,680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5675570"/>
                  </a:ext>
                </a:extLst>
              </a:tr>
              <a:tr h="312500">
                <a:tc>
                  <a:txBody>
                    <a:bodyPr/>
                    <a:lstStyle/>
                    <a:p>
                      <a:r>
                        <a:rPr lang="en-US" sz="1400"/>
                        <a:t>Net Increase</a:t>
                      </a:r>
                      <a:r>
                        <a:rPr lang="en-US" sz="1400" baseline="0"/>
                        <a:t> (Decrease)</a:t>
                      </a: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algn="l" rtl="0" eaLnBrk="1" fontAlgn="b" latinLnBrk="0" hangingPunct="1"/>
                      <a:r>
                        <a:rPr kumimoji="0" lang="en-US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3,154,918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500">
                <a:tc>
                  <a:txBody>
                    <a:bodyPr/>
                    <a:lstStyle/>
                    <a:p>
                      <a:r>
                        <a:rPr lang="en-US" sz="1400"/>
                        <a:t>Ending Fund Balance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rtl="0" eaLnBrk="1" fontAlgn="b" latinLnBrk="0" hangingPunct="1"/>
                      <a:r>
                        <a:rPr kumimoji="0" lang="en-US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22,860,598 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750">
                <a:tc gridSpan="2">
                  <a:txBody>
                    <a:bodyPr/>
                    <a:lstStyle/>
                    <a:p>
                      <a:r>
                        <a:rPr lang="en-US" sz="1600" b="1" i="1" u="sng"/>
                        <a:t>Components of Ending Fund Balance: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500">
                <a:tc>
                  <a:txBody>
                    <a:bodyPr/>
                    <a:lstStyle/>
                    <a:p>
                      <a:r>
                        <a:rPr lang="en-US" sz="1400" b="0"/>
                        <a:t>Revolving Cash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en-US" sz="1400" b="0">
                          <a:latin typeface="+mn-lt"/>
                        </a:rPr>
                        <a:t>25,000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500">
                <a:tc>
                  <a:txBody>
                    <a:bodyPr/>
                    <a:lstStyle/>
                    <a:p>
                      <a:r>
                        <a:rPr lang="en-US" sz="1400" b="0"/>
                        <a:t>Restricted: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4,396,008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500">
                <a:tc>
                  <a:txBody>
                    <a:bodyPr/>
                    <a:lstStyle/>
                    <a:p>
                      <a:r>
                        <a:rPr lang="en-US" sz="1400" b="0"/>
                        <a:t>Assigned: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b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500">
                <a:tc>
                  <a:txBody>
                    <a:bodyPr/>
                    <a:lstStyle/>
                    <a:p>
                      <a:r>
                        <a:rPr lang="en-US" sz="1400" b="0"/>
                        <a:t>    Minimum Reserve 15%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11,297,995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500">
                <a:tc>
                  <a:txBody>
                    <a:bodyPr/>
                    <a:lstStyle/>
                    <a:p>
                      <a:r>
                        <a:rPr lang="en-US" sz="1400" b="0"/>
                        <a:t>    Digital Records Solutions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250,000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32437927"/>
                  </a:ext>
                </a:extLst>
              </a:tr>
              <a:tr h="491824">
                <a:tc>
                  <a:txBody>
                    <a:bodyPr/>
                    <a:lstStyle/>
                    <a:p>
                      <a:r>
                        <a:rPr lang="en-US" sz="1400" b="0" u="none"/>
                        <a:t>3% Reserve for Economic Uncertainties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2,259,599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500">
                <a:tc>
                  <a:txBody>
                    <a:bodyPr/>
                    <a:lstStyle/>
                    <a:p>
                      <a:r>
                        <a:rPr lang="en-US" sz="1400" b="0" u="none"/>
                        <a:t>Unassigned/Unappropriated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4,631,996 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5903">
                <a:tc>
                  <a:txBody>
                    <a:bodyPr/>
                    <a:lstStyle/>
                    <a:p>
                      <a:pPr algn="r"/>
                      <a:r>
                        <a:rPr lang="en-US" sz="1400" b="1" u="none"/>
                        <a:t>Unrestricted Reserve Percentage: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24.5%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2229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717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C47238F-A124-10FD-2063-37264BFD0F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30627" y="2670175"/>
            <a:ext cx="4282748" cy="7588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/>
              <a:t>General Fund </a:t>
            </a:r>
            <a:br>
              <a:rPr lang="en-US"/>
            </a:br>
            <a:r>
              <a:rPr lang="en-US"/>
              <a:t>Summary</a:t>
            </a:r>
          </a:p>
        </p:txBody>
      </p:sp>
      <p:pic>
        <p:nvPicPr>
          <p:cNvPr id="14" name="Picture 13" descr="A picture containing text, person, indoor, child&#10;&#10;Description automatically generated">
            <a:extLst>
              <a:ext uri="{FF2B5EF4-FFF2-40B4-BE49-F238E27FC236}">
                <a16:creationId xmlns:a16="http://schemas.microsoft.com/office/drawing/2014/main" id="{05DA8CB4-0070-4370-348A-14E6C7130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1215"/>
            <a:ext cx="3881535" cy="5822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9984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2022-2023 Revenue Summary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976121"/>
              </p:ext>
            </p:extLst>
          </p:nvPr>
        </p:nvGraphicFramePr>
        <p:xfrm>
          <a:off x="5793896" y="2079159"/>
          <a:ext cx="3042256" cy="21368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6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5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3914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b="1" u="none" strike="noStrike">
                          <a:effectLst/>
                        </a:rPr>
                        <a:t>  LCFF</a:t>
                      </a:r>
                      <a:r>
                        <a:rPr lang="en-US" sz="1200" b="1" u="none" strike="noStrike" baseline="0">
                          <a:effectLst/>
                        </a:rPr>
                        <a:t> </a:t>
                      </a:r>
                      <a:r>
                        <a:rPr lang="en-US" sz="1200" b="1" u="none" strike="noStrike">
                          <a:effectLst/>
                        </a:rPr>
                        <a:t>Sources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59,863,957 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b="1" u="none" strike="noStrike">
                          <a:effectLst/>
                        </a:rPr>
                        <a:t>  Federal Revenues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1,039,985 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b="1" u="none" strike="noStrike">
                          <a:effectLst/>
                        </a:rPr>
                        <a:t>  Other State Revenues*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11,730,963 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b="1" u="none" strike="noStrike">
                          <a:effectLst/>
                        </a:rPr>
                        <a:t>  Other Local Revenues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3,457,231 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b="1" u="none" strike="noStrike">
                          <a:effectLst/>
                        </a:rPr>
                        <a:t>  DMSEF &amp; Site Donations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1,332,762 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pPr lvl="0" algn="l" fontAlgn="b"/>
                      <a:r>
                        <a:rPr kumimoji="0" lang="en-US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Transfers In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1,050,000 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605684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b="1" u="none" strike="noStrike">
                          <a:effectLst/>
                        </a:rPr>
                        <a:t> Total Revenue &amp; Other  Financing</a:t>
                      </a:r>
                      <a:r>
                        <a:rPr lang="en-US" sz="1200" b="1" u="none" strike="noStrike" baseline="0">
                          <a:effectLst/>
                        </a:rPr>
                        <a:t> </a:t>
                      </a:r>
                      <a:r>
                        <a:rPr lang="en-US" sz="1200" b="1" u="none" strike="noStrike">
                          <a:effectLst/>
                        </a:rPr>
                        <a:t>Sources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78,474,898 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39915" y="5902243"/>
            <a:ext cx="62044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*Other State Revenues includes STRS “on-behalf” contribution of $4,116,526</a:t>
            </a:r>
            <a:endParaRPr lang="en-US" sz="1400">
              <a:highlight>
                <a:srgbClr val="FFFF00"/>
              </a:highlight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B89420A-2BE8-4F8B-A07A-84B2ED49CC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7128665"/>
              </p:ext>
            </p:extLst>
          </p:nvPr>
        </p:nvGraphicFramePr>
        <p:xfrm>
          <a:off x="363416" y="1851803"/>
          <a:ext cx="5348653" cy="3801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7588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2022-2023 Expenditure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5344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900"/>
          </a:p>
          <a:p>
            <a:pPr marL="0" indent="0">
              <a:buNone/>
            </a:pPr>
            <a:r>
              <a:rPr lang="en-US" sz="800"/>
              <a:t>		</a:t>
            </a:r>
          </a:p>
          <a:p>
            <a:pPr marL="0" indent="0">
              <a:buNone/>
            </a:pPr>
            <a:r>
              <a:rPr lang="en-US"/>
              <a:t>	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92566" y="5780591"/>
            <a:ext cx="2793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Total Salary and Benefits = 83.5%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681841"/>
              </p:ext>
            </p:extLst>
          </p:nvPr>
        </p:nvGraphicFramePr>
        <p:xfrm>
          <a:off x="6122377" y="1488186"/>
          <a:ext cx="2793023" cy="4030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36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9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9485">
                <a:tc>
                  <a:txBody>
                    <a:bodyPr/>
                    <a:lstStyle/>
                    <a:p>
                      <a:pPr marL="0" lvl="0" algn="l" rtl="0" eaLnBrk="1" fontAlgn="b" latinLnBrk="0" hangingPunct="1"/>
                      <a:r>
                        <a:rPr kumimoji="0" lang="en-US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Certificated Salaries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rtl="0" eaLnBrk="1" fontAlgn="b" latinLnBrk="0" hangingPunct="1"/>
                      <a:r>
                        <a:rPr kumimoji="0" lang="en-US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28,858,136 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85">
                <a:tc>
                  <a:txBody>
                    <a:bodyPr/>
                    <a:lstStyle/>
                    <a:p>
                      <a:pPr marL="0" lvl="0" algn="l" rtl="0" eaLnBrk="1" fontAlgn="b" latinLnBrk="0" hangingPunct="1"/>
                      <a:r>
                        <a:rPr kumimoji="0" lang="en-US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Classified Salaries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rtl="0" eaLnBrk="1" fontAlgn="b" latinLnBrk="0" hangingPunct="1"/>
                      <a:r>
                        <a:rPr kumimoji="0" lang="en-US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8,241,959 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85">
                <a:tc>
                  <a:txBody>
                    <a:bodyPr/>
                    <a:lstStyle/>
                    <a:p>
                      <a:pPr marL="0" lvl="0" algn="l" rtl="0" eaLnBrk="1" fontAlgn="b" latinLnBrk="0" hangingPunct="1"/>
                      <a:r>
                        <a:rPr kumimoji="0" lang="en-US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Certificated Management 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rtl="0" eaLnBrk="1" fontAlgn="b" latinLnBrk="0" hangingPunct="1"/>
                      <a:r>
                        <a:rPr kumimoji="0" lang="en-US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3,449,250 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85">
                <a:tc>
                  <a:txBody>
                    <a:bodyPr/>
                    <a:lstStyle/>
                    <a:p>
                      <a:pPr marL="0" lvl="0" algn="l" rtl="0" eaLnBrk="1" fontAlgn="b" latinLnBrk="0" hangingPunct="1"/>
                      <a:r>
                        <a:rPr kumimoji="0" lang="en-US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Classified Management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rtl="0" eaLnBrk="1" fontAlgn="b" latinLnBrk="0" hangingPunct="1"/>
                      <a:r>
                        <a:rPr kumimoji="0" lang="en-US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1,074,580 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85">
                <a:tc>
                  <a:txBody>
                    <a:bodyPr/>
                    <a:lstStyle/>
                    <a:p>
                      <a:pPr marL="0" lvl="0" algn="l" rtl="0" eaLnBrk="1" fontAlgn="b" latinLnBrk="0" hangingPunct="1"/>
                      <a:r>
                        <a:rPr kumimoji="0" lang="en-US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Employee Benefits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rtl="0" eaLnBrk="1" fontAlgn="b" latinLnBrk="0" hangingPunct="1"/>
                      <a:r>
                        <a:rPr kumimoji="0" lang="en-US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6,494,978 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485">
                <a:tc>
                  <a:txBody>
                    <a:bodyPr/>
                    <a:lstStyle/>
                    <a:p>
                      <a:pPr marL="0" lvl="0" algn="l" rtl="0" eaLnBrk="1" fontAlgn="b" latinLnBrk="0" hangingPunct="1"/>
                      <a:r>
                        <a:rPr kumimoji="0" lang="en-US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Pension Costs*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rtl="0" eaLnBrk="1" fontAlgn="b" latinLnBrk="0" hangingPunct="1"/>
                      <a:r>
                        <a:rPr kumimoji="0" lang="en-US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12,561,720 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485">
                <a:tc>
                  <a:txBody>
                    <a:bodyPr/>
                    <a:lstStyle/>
                    <a:p>
                      <a:pPr marL="0" lvl="0" algn="l" rtl="0" eaLnBrk="1" fontAlgn="b" latinLnBrk="0" hangingPunct="1"/>
                      <a:r>
                        <a:rPr kumimoji="0" lang="en-US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Books &amp; Supplies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rtl="0" eaLnBrk="1" fontAlgn="b" latinLnBrk="0" hangingPunct="1"/>
                      <a:r>
                        <a:rPr kumimoji="0" lang="en-US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4,952,508 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485">
                <a:tc>
                  <a:txBody>
                    <a:bodyPr/>
                    <a:lstStyle/>
                    <a:p>
                      <a:pPr marL="0" lvl="0" algn="l" rtl="0" eaLnBrk="1" fontAlgn="b" latinLnBrk="0" hangingPunct="1"/>
                      <a:r>
                        <a:rPr kumimoji="0" lang="en-US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Operating Expenses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rtl="0" eaLnBrk="1" fontAlgn="b" latinLnBrk="0" hangingPunct="1"/>
                      <a:r>
                        <a:rPr kumimoji="0" lang="en-US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8,122,139 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485">
                <a:tc>
                  <a:txBody>
                    <a:bodyPr/>
                    <a:lstStyle/>
                    <a:p>
                      <a:pPr marL="0" lvl="0" algn="l" rtl="0" eaLnBrk="1" fontAlgn="b" latinLnBrk="0" hangingPunct="1"/>
                      <a:r>
                        <a:rPr kumimoji="0" lang="en-US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Capital Outlay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rtl="0" eaLnBrk="1" fontAlgn="b" latinLnBrk="0" hangingPunct="1"/>
                      <a:r>
                        <a:rPr kumimoji="0" lang="en-US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206,598 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0235">
                <a:tc>
                  <a:txBody>
                    <a:bodyPr/>
                    <a:lstStyle/>
                    <a:p>
                      <a:pPr marL="0" lvl="0" algn="l" rtl="0" eaLnBrk="1" fontAlgn="b" latinLnBrk="0" hangingPunct="1"/>
                      <a:r>
                        <a:rPr kumimoji="0" lang="en-US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Other Outgo/Transfer Out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rtl="0" eaLnBrk="1" fontAlgn="b" latinLnBrk="0" hangingPunct="1"/>
                      <a:r>
                        <a:rPr kumimoji="0" lang="en-US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1,358,112 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0235">
                <a:tc>
                  <a:txBody>
                    <a:bodyPr/>
                    <a:lstStyle/>
                    <a:p>
                      <a:pPr marL="0" lvl="0" algn="l" rtl="0" eaLnBrk="1" fontAlgn="b" latinLnBrk="0" hangingPunct="1"/>
                      <a:r>
                        <a:rPr kumimoji="0" lang="en-US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Expenditures &amp;        Other Outgo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rtl="0" eaLnBrk="1" fontAlgn="b" latinLnBrk="0" hangingPunct="1"/>
                      <a:r>
                        <a:rPr kumimoji="0" lang="en-US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75,319,980 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124200" y="6088368"/>
            <a:ext cx="601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*Pension costs include State STRS “on-behalf” contribution of $4,116,526</a:t>
            </a:r>
            <a:endParaRPr lang="en-US" sz="1400">
              <a:highlight>
                <a:srgbClr val="FFFF00"/>
              </a:highlight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262E8CA-4D09-401B-91B2-5EC52A65BB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8061591"/>
              </p:ext>
            </p:extLst>
          </p:nvPr>
        </p:nvGraphicFramePr>
        <p:xfrm>
          <a:off x="63011" y="1904918"/>
          <a:ext cx="5817577" cy="3880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49461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F2CFF3-5B01-46AF-EFE4-7DF3EF939F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799" y="452460"/>
            <a:ext cx="8534400" cy="7588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Multi-Year Projection</a:t>
            </a:r>
          </a:p>
        </p:txBody>
      </p:sp>
      <p:pic>
        <p:nvPicPr>
          <p:cNvPr id="7" name="Picture 6" descr="A picture containing text, indoor, ceiling, person&#10;&#10;Description automatically generated">
            <a:extLst>
              <a:ext uri="{FF2B5EF4-FFF2-40B4-BE49-F238E27FC236}">
                <a16:creationId xmlns:a16="http://schemas.microsoft.com/office/drawing/2014/main" id="{279F9A65-0443-4C1C-D6A3-9D377DF176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62" y="1391891"/>
            <a:ext cx="7520473" cy="5013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7553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Multi-Year Projection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842248" cy="4949952"/>
          </a:xfrm>
        </p:spPr>
        <p:txBody>
          <a:bodyPr>
            <a:normAutofit/>
          </a:bodyPr>
          <a:lstStyle/>
          <a:p>
            <a:r>
              <a:rPr lang="en-US" sz="2400"/>
              <a:t>Based upon the School Services of California Dartboard</a:t>
            </a:r>
          </a:p>
          <a:p>
            <a:pPr marL="0" indent="0">
              <a:buNone/>
            </a:pPr>
            <a:endParaRPr lang="en-US" sz="600"/>
          </a:p>
          <a:p>
            <a:r>
              <a:rPr lang="en-US" sz="2400"/>
              <a:t>Property Tax Projection</a:t>
            </a:r>
            <a:r>
              <a:rPr lang="en-US"/>
              <a:t>: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2022-23	3.0% Increase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2023-24	3.0% Increase</a:t>
            </a:r>
          </a:p>
          <a:p>
            <a:pPr marL="274320" lvl="1" indent="0">
              <a:buNone/>
            </a:pPr>
            <a:endParaRPr lang="en-US" sz="600">
              <a:solidFill>
                <a:schemeClr val="tx1"/>
              </a:solidFill>
            </a:endParaRPr>
          </a:p>
          <a:p>
            <a:r>
              <a:rPr lang="en-US" sz="2400"/>
              <a:t>Average Daily Attendance Projections: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2022-23	3,933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2023-24	3,812</a:t>
            </a:r>
          </a:p>
          <a:p>
            <a:pPr marL="274320" lvl="1" indent="0">
              <a:buNone/>
            </a:pPr>
            <a:endParaRPr lang="en-US" sz="600">
              <a:solidFill>
                <a:schemeClr val="tx1"/>
              </a:solidFill>
            </a:endParaRPr>
          </a:p>
          <a:p>
            <a:r>
              <a:rPr lang="en-US" sz="2400"/>
              <a:t>Salary: Step and Column 2% Increase Annually</a:t>
            </a:r>
          </a:p>
          <a:p>
            <a:endParaRPr lang="en-US" sz="600"/>
          </a:p>
          <a:p>
            <a:r>
              <a:rPr lang="en-US" sz="2400"/>
              <a:t>Benefits:  Annual Adjustments in Employer STRS and PERS Contributions</a:t>
            </a:r>
          </a:p>
        </p:txBody>
      </p:sp>
    </p:spTree>
    <p:extLst>
      <p:ext uri="{BB962C8B-B14F-4D97-AF65-F5344CB8AC3E}">
        <p14:creationId xmlns:p14="http://schemas.microsoft.com/office/powerpoint/2010/main" val="3044634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Multi-Year Projection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391399"/>
              </p:ext>
            </p:extLst>
          </p:nvPr>
        </p:nvGraphicFramePr>
        <p:xfrm>
          <a:off x="454153" y="1676400"/>
          <a:ext cx="8229597" cy="43662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4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15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00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DESCRIPTION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FY 2022-23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</a:rPr>
                        <a:t>FY 2023-24</a:t>
                      </a:r>
                      <a:endParaRPr lang="en-US" sz="12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FY 2024-25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Current (Base Year)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</a:rPr>
                        <a:t>First Projected Year</a:t>
                      </a:r>
                      <a:endParaRPr lang="en-US" sz="12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Second Projected Year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03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Revenues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03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LCFF Sources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59,863,957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61,574,767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63,374,634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03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Federal Revenues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1,039,985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990,666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990,666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03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Other State Revenues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11,730,963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7,538,834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7,538,834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03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Other Local Revenues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4,789,993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4,695,247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4,696,623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03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Transfers In/Other Sources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1,050,000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03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Total Revenues: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78,474,898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74,799,514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76,600,757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03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Expenditures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b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2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003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Certificated Salaries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32,307,386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33,323,901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33,990,379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003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Classified Salaries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9,316,539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9,526,370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9,904,397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003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Employee Benefits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19,056,698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19,446,686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19,847,709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003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Books &amp; Supplies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4,952,508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2,381,295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2,483,258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003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Services, Other Operating Expense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8,122,139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8,063,380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8,058,965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003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Capital Outlay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206,598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313,705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422,395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003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Other Outgo/Transfer Out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1,358,112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559,327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560,338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003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Total Expenditures: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75,319,980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73,614,664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75,267,441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6836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Multi-Year Projection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31410544"/>
              </p:ext>
            </p:extLst>
          </p:nvPr>
        </p:nvGraphicFramePr>
        <p:xfrm>
          <a:off x="457199" y="1676400"/>
          <a:ext cx="8229601" cy="4152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77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5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59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9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69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DESCRIPTION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FY 2022-23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</a:rPr>
                        <a:t>FY 2023-24</a:t>
                      </a:r>
                      <a:endParaRPr lang="en-US" sz="12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FY 2024-25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5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Current (Base Year)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First Projected Year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Second Projected Year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908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Beginning Balance as of July 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19,705,680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22,860,598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24,045,448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665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 Increase (Decrease) In Fund Balance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3,154,918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1,184,850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1,333,316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908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Ending Balance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22,860,598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24,045,448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25,378,764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908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Revolving Cash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908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Restricted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4,396,008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4,068,639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3,394,196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446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Assignments: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endParaRPr kumimoji="0" lang="en-US" sz="12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endParaRPr kumimoji="0" lang="en-US" sz="12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endParaRPr kumimoji="0" lang="en-US" sz="12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446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2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- </a:t>
                      </a:r>
                      <a:r>
                        <a:rPr kumimoji="0"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Minimum Reserve 15%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11,297,995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11,042,200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11,290,116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220678"/>
                  </a:ext>
                </a:extLst>
              </a:tr>
              <a:tr h="288446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2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- Digital Records Solutions</a:t>
                      </a:r>
                      <a:endParaRPr kumimoji="0" lang="en-US" sz="12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250,000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250,000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250,000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9984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Reserve for Economic Uncertainties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2,259,599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2,208,440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2,258,023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6908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Unassigned/Unappropriated Amount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4,631,996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6,451,169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8,161,429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847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endParaRPr kumimoji="0" lang="en-US" sz="12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endParaRPr kumimoji="0" lang="en-US" sz="12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endParaRPr kumimoji="0" lang="en-US" sz="12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endParaRPr kumimoji="0" lang="en-US" sz="12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6908"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2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Unrestricted Fund Balance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18,464,590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19,976,809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21,984,568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6908"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2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Unrestricted Reserve Percentage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29.2%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7349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door, person, child, table&#10;&#10;Description automatically generated">
            <a:extLst>
              <a:ext uri="{FF2B5EF4-FFF2-40B4-BE49-F238E27FC236}">
                <a16:creationId xmlns:a16="http://schemas.microsoft.com/office/drawing/2014/main" id="{E0DCB0C4-BD40-2D12-F99D-05E9BD0732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861" y="474785"/>
            <a:ext cx="3771899" cy="5657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6D9E732-261A-74FF-1BBB-28E8D73B61EF}"/>
              </a:ext>
            </a:extLst>
          </p:cNvPr>
          <p:cNvSpPr txBox="1">
            <a:spLocks/>
          </p:cNvSpPr>
          <p:nvPr/>
        </p:nvSpPr>
        <p:spPr>
          <a:xfrm>
            <a:off x="477598" y="3049524"/>
            <a:ext cx="4155948" cy="758952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/>
              <a:t>Looking Ahead</a:t>
            </a:r>
          </a:p>
        </p:txBody>
      </p:sp>
    </p:spTree>
    <p:extLst>
      <p:ext uri="{BB962C8B-B14F-4D97-AF65-F5344CB8AC3E}">
        <p14:creationId xmlns:p14="http://schemas.microsoft.com/office/powerpoint/2010/main" val="1749901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752600"/>
            <a:ext cx="8583168" cy="4295775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731520">
              <a:lnSpc>
                <a:spcPct val="150000"/>
              </a:lnSpc>
              <a:spcBef>
                <a:spcPts val="0"/>
              </a:spcBef>
            </a:pPr>
            <a:r>
              <a:rPr lang="en-US"/>
              <a:t>Vision &amp; Mission in the Budget Process</a:t>
            </a:r>
          </a:p>
          <a:p>
            <a:pPr marL="731520">
              <a:lnSpc>
                <a:spcPct val="150000"/>
              </a:lnSpc>
              <a:spcBef>
                <a:spcPts val="0"/>
              </a:spcBef>
            </a:pPr>
            <a:r>
              <a:rPr lang="en-US"/>
              <a:t>First Interim vs. Second Interim</a:t>
            </a:r>
          </a:p>
          <a:p>
            <a:pPr marL="1005840" lvl="1">
              <a:lnSpc>
                <a:spcPct val="150000"/>
              </a:lnSpc>
              <a:spcBef>
                <a:spcPts val="0"/>
              </a:spcBef>
            </a:pPr>
            <a:r>
              <a:rPr lang="en-US">
                <a:solidFill>
                  <a:schemeClr val="tx1"/>
                </a:solidFill>
              </a:rPr>
              <a:t>Revenue and Expenditure Variances</a:t>
            </a:r>
          </a:p>
          <a:p>
            <a:pPr marL="731520" lvl="1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800">
              <a:solidFill>
                <a:schemeClr val="tx1"/>
              </a:solidFill>
            </a:endParaRPr>
          </a:p>
          <a:p>
            <a:pPr marL="731520">
              <a:lnSpc>
                <a:spcPct val="150000"/>
              </a:lnSpc>
              <a:spcBef>
                <a:spcPts val="0"/>
              </a:spcBef>
            </a:pPr>
            <a:r>
              <a:rPr lang="en-US"/>
              <a:t>General Fund Summary</a:t>
            </a:r>
          </a:p>
          <a:p>
            <a:pPr marL="1097280" lvl="1">
              <a:lnSpc>
                <a:spcPct val="150000"/>
              </a:lnSpc>
              <a:spcBef>
                <a:spcPts val="0"/>
              </a:spcBef>
            </a:pPr>
            <a:r>
              <a:rPr lang="en-US">
                <a:solidFill>
                  <a:schemeClr val="tx1"/>
                </a:solidFill>
              </a:rPr>
              <a:t>Revenues and Expenditures</a:t>
            </a:r>
          </a:p>
          <a:p>
            <a:pPr marL="822960" lvl="1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800">
              <a:solidFill>
                <a:schemeClr val="tx1"/>
              </a:solidFill>
            </a:endParaRPr>
          </a:p>
          <a:p>
            <a:pPr marL="731520">
              <a:lnSpc>
                <a:spcPct val="150000"/>
              </a:lnSpc>
              <a:spcBef>
                <a:spcPts val="0"/>
              </a:spcBef>
            </a:pPr>
            <a:r>
              <a:rPr lang="en-US"/>
              <a:t>Multi-Year Projection</a:t>
            </a:r>
            <a:endParaRPr lang="en-US" sz="800"/>
          </a:p>
          <a:p>
            <a:pPr marL="731520">
              <a:lnSpc>
                <a:spcPct val="150000"/>
              </a:lnSpc>
              <a:spcBef>
                <a:spcPts val="0"/>
              </a:spcBef>
            </a:pPr>
            <a:r>
              <a:rPr lang="en-US"/>
              <a:t>Looking Ahead</a:t>
            </a:r>
          </a:p>
        </p:txBody>
      </p:sp>
    </p:spTree>
    <p:extLst>
      <p:ext uri="{BB962C8B-B14F-4D97-AF65-F5344CB8AC3E}">
        <p14:creationId xmlns:p14="http://schemas.microsoft.com/office/powerpoint/2010/main" val="536524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Looking Ahead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7048"/>
            <a:ext cx="8839200" cy="4873752"/>
          </a:xfrm>
        </p:spPr>
        <p:txBody>
          <a:bodyPr vert="horz" lIns="91440" tIns="45720" rIns="91440" bIns="45720" anchor="t">
            <a:normAutofit fontScale="92500" lnSpcReduction="10000"/>
          </a:bodyPr>
          <a:lstStyle/>
          <a:p>
            <a:r>
              <a:rPr lang="en-US"/>
              <a:t>Enrollment projection and staffing needs</a:t>
            </a:r>
          </a:p>
          <a:p>
            <a:pPr marL="0" indent="0">
              <a:buNone/>
            </a:pPr>
            <a:endParaRPr lang="en-US" sz="600">
              <a:highlight>
                <a:srgbClr val="FFFF00"/>
              </a:highlight>
            </a:endParaRPr>
          </a:p>
          <a:p>
            <a:r>
              <a:rPr lang="en-US"/>
              <a:t>STRS/PERS annual adjustments</a:t>
            </a:r>
          </a:p>
          <a:p>
            <a:pPr lvl="1"/>
            <a:r>
              <a:rPr lang="en-US"/>
              <a:t>Expected PERS increase</a:t>
            </a:r>
          </a:p>
          <a:p>
            <a:pPr lvl="1"/>
            <a:r>
              <a:rPr lang="en-US"/>
              <a:t>Potential STRS increase</a:t>
            </a:r>
          </a:p>
          <a:p>
            <a:pPr marL="0" indent="0">
              <a:buNone/>
            </a:pPr>
            <a:endParaRPr lang="en-US" sz="600">
              <a:highlight>
                <a:srgbClr val="FFFF00"/>
              </a:highlight>
            </a:endParaRPr>
          </a:p>
          <a:p>
            <a:r>
              <a:rPr lang="en-US"/>
              <a:t>Social Science &amp; Math curriculum adoptions</a:t>
            </a:r>
          </a:p>
          <a:p>
            <a:r>
              <a:rPr lang="en-US"/>
              <a:t>Governor’s Proposed Budget</a:t>
            </a:r>
          </a:p>
          <a:p>
            <a:pPr lvl="1"/>
            <a:r>
              <a:rPr lang="en-US"/>
              <a:t>State revenues continue to be below expectations</a:t>
            </a:r>
          </a:p>
          <a:p>
            <a:pPr lvl="1"/>
            <a:r>
              <a:rPr lang="en-US"/>
              <a:t>Potential loss of Arts, Music, and Instructional Materials Funds</a:t>
            </a:r>
          </a:p>
          <a:p>
            <a:pPr lvl="1"/>
            <a:r>
              <a:rPr lang="en-US"/>
              <a:t>Proposition 28 Funds may be less than expected</a:t>
            </a:r>
          </a:p>
          <a:p>
            <a:r>
              <a:rPr lang="en-US"/>
              <a:t>General economic forecast</a:t>
            </a:r>
          </a:p>
          <a:p>
            <a:pPr lvl="1"/>
            <a:r>
              <a:rPr lang="en-US"/>
              <a:t>Potential national recession expected late 2023 or early 2024</a:t>
            </a:r>
          </a:p>
          <a:p>
            <a:pPr lvl="1"/>
            <a:r>
              <a:rPr lang="en-US"/>
              <a:t>Property tax increases expected to slow</a:t>
            </a:r>
          </a:p>
        </p:txBody>
      </p:sp>
    </p:spTree>
    <p:extLst>
      <p:ext uri="{BB962C8B-B14F-4D97-AF65-F5344CB8AC3E}">
        <p14:creationId xmlns:p14="http://schemas.microsoft.com/office/powerpoint/2010/main" val="420818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17027F-9733-C57B-F669-9A8E2669BE5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06778" y="2666146"/>
            <a:ext cx="4033837" cy="7588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Questions?</a:t>
            </a:r>
          </a:p>
        </p:txBody>
      </p:sp>
      <p:pic>
        <p:nvPicPr>
          <p:cNvPr id="6" name="Picture 5" descr="A group of children raising their hands&#10;&#10;Description automatically generated with medium confidence">
            <a:extLst>
              <a:ext uri="{FF2B5EF4-FFF2-40B4-BE49-F238E27FC236}">
                <a16:creationId xmlns:a16="http://schemas.microsoft.com/office/drawing/2014/main" id="{0DC614D6-76AC-80F6-956B-AA8E00FD00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76" y="677008"/>
            <a:ext cx="3669323" cy="5503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4594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33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Vision and Mission in the Budget Process</a:t>
            </a:r>
          </a:p>
        </p:txBody>
      </p:sp>
      <p:pic>
        <p:nvPicPr>
          <p:cNvPr id="6" name="Picture 5" descr="A picture containing person, standing, group&#10;&#10;Description automatically generated">
            <a:extLst>
              <a:ext uri="{FF2B5EF4-FFF2-40B4-BE49-F238E27FC236}">
                <a16:creationId xmlns:a16="http://schemas.microsoft.com/office/drawing/2014/main" id="{079D240D-CB67-8506-0E01-ACD3BE1070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8" r="1" b="16869"/>
          <a:stretch/>
        </p:blipFill>
        <p:spPr>
          <a:xfrm>
            <a:off x="301752" y="1527048"/>
            <a:ext cx="850392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6270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/>
              <a:t>Vision and Mission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568452" y="1981200"/>
            <a:ext cx="8001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Vision:  </a:t>
            </a:r>
            <a:r>
              <a:rPr kumimoji="0" lang="en-US" sz="3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Unrelenting pursuit of the extraordinary school experience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Mission:  </a:t>
            </a:r>
            <a:r>
              <a:rPr kumimoji="0" lang="en-US" sz="3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To ignite genius and empower students to advance the world</a:t>
            </a:r>
          </a:p>
        </p:txBody>
      </p:sp>
    </p:spTree>
    <p:extLst>
      <p:ext uri="{BB962C8B-B14F-4D97-AF65-F5344CB8AC3E}">
        <p14:creationId xmlns:p14="http://schemas.microsoft.com/office/powerpoint/2010/main" val="4219349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/>
              <a:t>Budget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752600"/>
            <a:ext cx="8001000" cy="4572000"/>
          </a:xfrm>
        </p:spPr>
        <p:txBody>
          <a:bodyPr>
            <a:normAutofit/>
          </a:bodyPr>
          <a:lstStyle/>
          <a:p>
            <a:pPr algn="just"/>
            <a:r>
              <a:rPr lang="en-US" sz="2400"/>
              <a:t>Budget determinations have been made in accordance with the goals of District Design 2022 and the Local Control Accountability Plan (LCAP)</a:t>
            </a:r>
          </a:p>
          <a:p>
            <a:pPr marL="0" indent="0" algn="just">
              <a:buNone/>
            </a:pPr>
            <a:endParaRPr lang="en-US" sz="1400"/>
          </a:p>
          <a:p>
            <a:pPr algn="just"/>
            <a:r>
              <a:rPr lang="en-US" sz="2400"/>
              <a:t>Maintain a fiscally sound reserve balance for a community funded school district (Basic Aid) and a  continued commitment to proactive fiscal planning</a:t>
            </a:r>
          </a:p>
          <a:p>
            <a:pPr marL="0" indent="0" algn="just">
              <a:buNone/>
            </a:pPr>
            <a:endParaRPr lang="en-US" sz="1400"/>
          </a:p>
          <a:p>
            <a:pPr algn="just"/>
            <a:r>
              <a:rPr lang="en-US" sz="2400"/>
              <a:t>Communicate the budget to all stakeholders</a:t>
            </a:r>
          </a:p>
        </p:txBody>
      </p:sp>
    </p:spTree>
    <p:extLst>
      <p:ext uri="{BB962C8B-B14F-4D97-AF65-F5344CB8AC3E}">
        <p14:creationId xmlns:p14="http://schemas.microsoft.com/office/powerpoint/2010/main" val="3969328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kumimoji="0" lang="en-US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First Interim vs. Second Interim</a:t>
            </a:r>
          </a:p>
        </p:txBody>
      </p:sp>
      <p:pic>
        <p:nvPicPr>
          <p:cNvPr id="4" name="Picture 3" descr="A group of children in a classroom&#10;&#10;Description automatically generated">
            <a:extLst>
              <a:ext uri="{FF2B5EF4-FFF2-40B4-BE49-F238E27FC236}">
                <a16:creationId xmlns:a16="http://schemas.microsoft.com/office/drawing/2014/main" id="{28F5BCE3-FC35-3D5A-C608-E6777F98421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1" r="1" b="14936"/>
          <a:stretch/>
        </p:blipFill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1338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Revenue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39745828"/>
              </p:ext>
            </p:extLst>
          </p:nvPr>
        </p:nvGraphicFramePr>
        <p:xfrm>
          <a:off x="381000" y="1600200"/>
          <a:ext cx="8382000" cy="46481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648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First </a:t>
                      </a:r>
                    </a:p>
                    <a:p>
                      <a:pPr algn="ctr"/>
                      <a:r>
                        <a:rPr lang="en-US" sz="1600"/>
                        <a:t>Interim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Budget Adjustments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Second </a:t>
                      </a:r>
                    </a:p>
                    <a:p>
                      <a:pPr algn="ctr"/>
                      <a:r>
                        <a:rPr lang="en-US" sz="1600"/>
                        <a:t>Interim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696">
                <a:tc>
                  <a:txBody>
                    <a:bodyPr/>
                    <a:lstStyle/>
                    <a:p>
                      <a:r>
                        <a:rPr lang="en-US" sz="1400"/>
                        <a:t>LCFF</a:t>
                      </a:r>
                      <a:r>
                        <a:rPr lang="en-US" sz="1400" baseline="0"/>
                        <a:t> Sources</a:t>
                      </a: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59,839,413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24,544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59,863,957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153">
                <a:tc>
                  <a:txBody>
                    <a:bodyPr/>
                    <a:lstStyle/>
                    <a:p>
                      <a:r>
                        <a:rPr lang="en-US" sz="1400"/>
                        <a:t>Federal</a:t>
                      </a:r>
                      <a:r>
                        <a:rPr lang="en-US" sz="1400" baseline="0"/>
                        <a:t> Revenues</a:t>
                      </a: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1,039,985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-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1,039,985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1153">
                <a:tc>
                  <a:txBody>
                    <a:bodyPr/>
                    <a:lstStyle/>
                    <a:p>
                      <a:r>
                        <a:rPr lang="en-US" sz="1400"/>
                        <a:t>Other State</a:t>
                      </a:r>
                      <a:r>
                        <a:rPr lang="en-US" sz="1400" baseline="0"/>
                        <a:t> Revenues</a:t>
                      </a: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11,730,963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-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11,730,963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5278">
                <a:tc>
                  <a:txBody>
                    <a:bodyPr/>
                    <a:lstStyle/>
                    <a:p>
                      <a:r>
                        <a:rPr lang="en-US" sz="1400"/>
                        <a:t>Other Local Revenues</a:t>
                      </a:r>
                    </a:p>
                  </a:txBody>
                  <a:tcPr anchor="ctr"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4,757,231 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32,762 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4,789,993 </a:t>
                      </a:r>
                    </a:p>
                  </a:txBody>
                  <a:tcPr marL="7620" marR="7620" marT="7620" marB="0" anchor="ctr"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5278">
                <a:tc>
                  <a:txBody>
                    <a:bodyPr/>
                    <a:lstStyle/>
                    <a:p>
                      <a:r>
                        <a:rPr lang="en-US" sz="1400"/>
                        <a:t>Transfers In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1,050,000 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-   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1,050,000 </a:t>
                      </a:r>
                      <a:endParaRPr lang="en-US" sz="1600" u="none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3509478"/>
                  </a:ext>
                </a:extLst>
              </a:tr>
              <a:tr h="671153">
                <a:tc>
                  <a:txBody>
                    <a:bodyPr/>
                    <a:lstStyle/>
                    <a:p>
                      <a:r>
                        <a:rPr lang="en-US" sz="1400"/>
                        <a:t>Total Revenues</a:t>
                      </a:r>
                    </a:p>
                  </a:txBody>
                  <a:tcPr anchor="ctr"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            78,417,592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57,306 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78,474,898</a:t>
                      </a:r>
                    </a:p>
                  </a:txBody>
                  <a:tcPr anchor="ctr"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863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Revenue Variances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4000"/>
            <a:ext cx="8689848" cy="4953000"/>
          </a:xfrm>
        </p:spPr>
        <p:txBody>
          <a:bodyPr>
            <a:normAutofit/>
          </a:bodyPr>
          <a:lstStyle/>
          <a:p>
            <a:endParaRPr lang="en-US" sz="2400"/>
          </a:p>
          <a:p>
            <a:r>
              <a:rPr lang="en-US" sz="2400"/>
              <a:t>LCFF Sources: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Charter School in Lieu of Property Tax</a:t>
            </a:r>
          </a:p>
          <a:p>
            <a:pPr marL="594360" lvl="2" indent="0">
              <a:buNone/>
            </a:pPr>
            <a:endParaRPr lang="en-US" sz="2400"/>
          </a:p>
          <a:p>
            <a:r>
              <a:rPr lang="en-US" sz="2400"/>
              <a:t>Other Local Revenues: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School site donations budgeted when received</a:t>
            </a:r>
          </a:p>
        </p:txBody>
      </p:sp>
    </p:spTree>
    <p:extLst>
      <p:ext uri="{BB962C8B-B14F-4D97-AF65-F5344CB8AC3E}">
        <p14:creationId xmlns:p14="http://schemas.microsoft.com/office/powerpoint/2010/main" val="631583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Expenditures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33105582"/>
              </p:ext>
            </p:extLst>
          </p:nvPr>
        </p:nvGraphicFramePr>
        <p:xfrm>
          <a:off x="301752" y="1585456"/>
          <a:ext cx="8534400" cy="465311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81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9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3245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First</a:t>
                      </a:r>
                      <a:endParaRPr lang="en-US"/>
                    </a:p>
                    <a:p>
                      <a:pPr lvl="0" algn="ctr">
                        <a:buNone/>
                      </a:pPr>
                      <a:r>
                        <a:rPr lang="en-US" sz="1400"/>
                        <a:t>Interim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Budget    Adjustments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Second </a:t>
                      </a:r>
                      <a:endParaRPr lang="en-US"/>
                    </a:p>
                    <a:p>
                      <a:pPr lvl="0" algn="ctr">
                        <a:buNone/>
                      </a:pPr>
                      <a:r>
                        <a:rPr lang="en-US" sz="1400"/>
                        <a:t>Interim</a:t>
                      </a: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913">
                <a:tc>
                  <a:txBody>
                    <a:bodyPr/>
                    <a:lstStyle/>
                    <a:p>
                      <a:r>
                        <a:rPr lang="en-US" sz="1400"/>
                        <a:t>Certificated</a:t>
                      </a:r>
                      <a:r>
                        <a:rPr lang="en-US" sz="1400" baseline="0"/>
                        <a:t> Salaries</a:t>
                      </a: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32,177,386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130,000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32,307,386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245">
                <a:tc>
                  <a:txBody>
                    <a:bodyPr/>
                    <a:lstStyle/>
                    <a:p>
                      <a:r>
                        <a:rPr lang="en-US" sz="1400"/>
                        <a:t>Classified </a:t>
                      </a:r>
                      <a:r>
                        <a:rPr lang="en-US" sz="1400" baseline="0"/>
                        <a:t> Salaries</a:t>
                      </a: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9,316,539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-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9,316,539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633">
                <a:tc>
                  <a:txBody>
                    <a:bodyPr/>
                    <a:lstStyle/>
                    <a:p>
                      <a:r>
                        <a:rPr lang="en-US" sz="1400"/>
                        <a:t>Employee</a:t>
                      </a:r>
                      <a:r>
                        <a:rPr lang="en-US" sz="1400" baseline="0"/>
                        <a:t> Benefits</a:t>
                      </a: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19,056,698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-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19,056,698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187">
                <a:tc>
                  <a:txBody>
                    <a:bodyPr/>
                    <a:lstStyle/>
                    <a:p>
                      <a:r>
                        <a:rPr lang="en-US" sz="1400"/>
                        <a:t>Books &amp; Supplies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3,152,537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1,799,971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4,952,508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341">
                <a:tc>
                  <a:txBody>
                    <a:bodyPr/>
                    <a:lstStyle/>
                    <a:p>
                      <a:r>
                        <a:rPr lang="en-US" sz="1400"/>
                        <a:t>Operating Expenses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8,093,112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29,027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8,122,139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4675">
                <a:tc>
                  <a:txBody>
                    <a:bodyPr/>
                    <a:lstStyle/>
                    <a:p>
                      <a:r>
                        <a:rPr lang="en-US" sz="1400"/>
                        <a:t>Capital</a:t>
                      </a:r>
                      <a:r>
                        <a:rPr lang="en-US" sz="1400" baseline="0"/>
                        <a:t> Outlay</a:t>
                      </a: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206,598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-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206,598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715">
                <a:tc>
                  <a:txBody>
                    <a:bodyPr/>
                    <a:lstStyle/>
                    <a:p>
                      <a:r>
                        <a:rPr lang="en-US" sz="1400"/>
                        <a:t>Other Outgo/ Transfer Out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1,358,112 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-   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1,358,112 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3245">
                <a:tc>
                  <a:txBody>
                    <a:bodyPr/>
                    <a:lstStyle/>
                    <a:p>
                      <a:r>
                        <a:rPr lang="en-US" sz="1400"/>
                        <a:t>Total Expenditures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73,360,982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1,958,998 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75,319,980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04743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ustom 3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ivic">
  <a:themeElements>
    <a:clrScheme name="Custom 3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3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4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5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6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6CFDC63489714A82995EBC70E19DED" ma:contentTypeVersion="16" ma:contentTypeDescription="Create a new document." ma:contentTypeScope="" ma:versionID="8db92d0d07422479d717d5ccf87d7b82">
  <xsd:schema xmlns:xsd="http://www.w3.org/2001/XMLSchema" xmlns:xs="http://www.w3.org/2001/XMLSchema" xmlns:p="http://schemas.microsoft.com/office/2006/metadata/properties" xmlns:ns2="4b01ec25-4ce4-4613-8944-8803ef310648" xmlns:ns3="eeeb1a73-ce61-4aed-b841-42ad35da6224" targetNamespace="http://schemas.microsoft.com/office/2006/metadata/properties" ma:root="true" ma:fieldsID="e55f1a5e15ac06a6de6f8a3037d93434" ns2:_="" ns3:_="">
    <xsd:import namespace="4b01ec25-4ce4-4613-8944-8803ef310648"/>
    <xsd:import namespace="eeeb1a73-ce61-4aed-b841-42ad35da62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01ec25-4ce4-4613-8944-8803ef3106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7467d8d-563c-44fb-be56-0e3b0ce030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eb1a73-ce61-4aed-b841-42ad35da622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62ff35d-f4af-4d97-adc2-934ed8303346}" ma:internalName="TaxCatchAll" ma:showField="CatchAllData" ma:web="eeeb1a73-ce61-4aed-b841-42ad35da62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eeb1a73-ce61-4aed-b841-42ad35da6224" xsi:nil="true"/>
    <lcf76f155ced4ddcb4097134ff3c332f xmlns="4b01ec25-4ce4-4613-8944-8803ef31064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D199A34-2522-4C8E-AEE9-1A607A74F1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03324A-8B1A-435E-A85C-3328E6C60568}">
  <ds:schemaRefs>
    <ds:schemaRef ds:uri="4b01ec25-4ce4-4613-8944-8803ef310648"/>
    <ds:schemaRef ds:uri="eeeb1a73-ce61-4aed-b841-42ad35da622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7E990BE-4F3E-46F1-A52C-FF3C5390B17A}">
  <ds:schemaRefs>
    <ds:schemaRef ds:uri="4b01ec25-4ce4-4613-8944-8803ef310648"/>
    <ds:schemaRef ds:uri="eeeb1a73-ce61-4aed-b841-42ad35da622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967</Words>
  <Application>Microsoft Office PowerPoint</Application>
  <PresentationFormat>On-screen Show (4:3)</PresentationFormat>
  <Paragraphs>370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Calibri</vt:lpstr>
      <vt:lpstr>Garamond</vt:lpstr>
      <vt:lpstr>Palatino Linotype</vt:lpstr>
      <vt:lpstr>Times New Roman</vt:lpstr>
      <vt:lpstr>Wingdings</vt:lpstr>
      <vt:lpstr>Wingdings 2</vt:lpstr>
      <vt:lpstr>Civic</vt:lpstr>
      <vt:lpstr>1_Civic</vt:lpstr>
      <vt:lpstr>  </vt:lpstr>
      <vt:lpstr>Presentation</vt:lpstr>
      <vt:lpstr>PowerPoint Presentation</vt:lpstr>
      <vt:lpstr>Vision and Mission</vt:lpstr>
      <vt:lpstr>Budget Process</vt:lpstr>
      <vt:lpstr>PowerPoint Presentation</vt:lpstr>
      <vt:lpstr>Revenue</vt:lpstr>
      <vt:lpstr>Revenue Variances</vt:lpstr>
      <vt:lpstr>Expenditures</vt:lpstr>
      <vt:lpstr>Expenditure Variance</vt:lpstr>
      <vt:lpstr>Ending Fund Balance</vt:lpstr>
      <vt:lpstr>General Fund  Summary</vt:lpstr>
      <vt:lpstr>2022-2023 Revenue Summary</vt:lpstr>
      <vt:lpstr>2022-2023 Expenditure Summary</vt:lpstr>
      <vt:lpstr>Multi-Year Projection</vt:lpstr>
      <vt:lpstr>Multi-Year Projection</vt:lpstr>
      <vt:lpstr>Multi-Year Projection</vt:lpstr>
      <vt:lpstr>Multi-Year Projection</vt:lpstr>
      <vt:lpstr>PowerPoint Presentation</vt:lpstr>
      <vt:lpstr>Looking Ahead</vt:lpstr>
      <vt:lpstr>Questions?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Mark Pong</dc:creator>
  <cp:lastModifiedBy>Karrie Beach</cp:lastModifiedBy>
  <cp:revision>2</cp:revision>
  <cp:lastPrinted>2019-12-18T23:07:56Z</cp:lastPrinted>
  <dcterms:created xsi:type="dcterms:W3CDTF">2012-05-22T03:20:09Z</dcterms:created>
  <dcterms:modified xsi:type="dcterms:W3CDTF">2023-05-11T21:35:22Z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0x010100B66CFDC63489714A82995EBC70E19DED</vt:lpwstr>
  </property>
  <property fmtid="{D5CDD505-2E9C-101B-9397-08002B2CF9AE}" pid="3" name="Order">
    <vt:r8>12154800</vt:r8>
  </property>
  <property fmtid="{D5CDD505-2E9C-101B-9397-08002B2CF9AE}" pid="4" name="MediaServiceImageTags">
    <vt:lpwstr/>
  </property>
</Properties>
</file>