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4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4"/>
    <p:sldMasterId id="2147483804" r:id="rId5"/>
  </p:sldMasterIdLst>
  <p:notesMasterIdLst>
    <p:notesMasterId r:id="rId23"/>
  </p:notesMasterIdLst>
  <p:handoutMasterIdLst>
    <p:handoutMasterId r:id="rId24"/>
  </p:handoutMasterIdLst>
  <p:sldIdLst>
    <p:sldId id="256" r:id="rId6"/>
    <p:sldId id="293" r:id="rId7"/>
    <p:sldId id="337" r:id="rId8"/>
    <p:sldId id="353" r:id="rId9"/>
    <p:sldId id="314" r:id="rId10"/>
    <p:sldId id="354" r:id="rId11"/>
    <p:sldId id="381" r:id="rId12"/>
    <p:sldId id="384" r:id="rId13"/>
    <p:sldId id="340" r:id="rId14"/>
    <p:sldId id="324" r:id="rId15"/>
    <p:sldId id="325" r:id="rId16"/>
    <p:sldId id="329" r:id="rId17"/>
    <p:sldId id="319" r:id="rId18"/>
    <p:sldId id="330" r:id="rId19"/>
    <p:sldId id="332" r:id="rId20"/>
    <p:sldId id="380" r:id="rId21"/>
    <p:sldId id="379" r:id="rId22"/>
  </p:sldIdLst>
  <p:sldSz cx="9144000" cy="6858000" type="screen4x3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13D8A6-4C7D-3741-A066-452810001BDD}" v="26" dt="2022-12-14T01:04:34.8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803072855446583E-2"/>
          <c:y val="0.20129758030578584"/>
          <c:w val="0.81345066494894291"/>
          <c:h val="0.7854432677887980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3B83-4B5D-887A-0F0435EAA9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3B83-4B5D-887A-0F0435EAA9C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3B83-4B5D-887A-0F0435EAA9C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3B83-4B5D-887A-0F0435EAA9C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3B83-4B5D-887A-0F0435EAA9C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3B83-4B5D-887A-0F0435EAA9C2}"/>
              </c:ext>
            </c:extLst>
          </c:dPt>
          <c:dLbls>
            <c:dLbl>
              <c:idx val="0"/>
              <c:layout>
                <c:manualLayout>
                  <c:x val="-0.26814751078811438"/>
                  <c:y val="-0.28578617236635118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83-4B5D-887A-0F0435EAA9C2}"/>
                </c:ext>
              </c:extLst>
            </c:dLbl>
            <c:dLbl>
              <c:idx val="1"/>
              <c:layout>
                <c:manualLayout>
                  <c:x val="4.2012844203933732E-2"/>
                  <c:y val="-9.4161019803985557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83-4B5D-887A-0F0435EAA9C2}"/>
                </c:ext>
              </c:extLst>
            </c:dLbl>
            <c:dLbl>
              <c:idx val="2"/>
              <c:layout>
                <c:manualLayout>
                  <c:x val="5.602767247956858E-2"/>
                  <c:y val="-0.1086015789876890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B83-4B5D-887A-0F0435EAA9C2}"/>
                </c:ext>
              </c:extLst>
            </c:dLbl>
            <c:dLbl>
              <c:idx val="3"/>
              <c:layout>
                <c:manualLayout>
                  <c:x val="2.8886629444071107E-2"/>
                  <c:y val="-3.8419217768281513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B83-4B5D-887A-0F0435EAA9C2}"/>
                </c:ext>
              </c:extLst>
            </c:dLbl>
            <c:dLbl>
              <c:idx val="4"/>
              <c:layout>
                <c:manualLayout>
                  <c:x val="7.6405729125098992E-2"/>
                  <c:y val="-8.1580593332486781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83-4B5D-887A-0F0435EAA9C2}"/>
                </c:ext>
              </c:extLst>
            </c:dLbl>
            <c:dLbl>
              <c:idx val="5"/>
              <c:layout>
                <c:manualLayout>
                  <c:x val="0.21163649237405899"/>
                  <c:y val="-4.909386087991361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B83-4B5D-887A-0F0435EAA9C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'For PPT'!$A$5:$A$10</c:f>
              <c:strCache>
                <c:ptCount val="6"/>
                <c:pt idx="0">
                  <c:v>  LCFF Sources</c:v>
                </c:pt>
                <c:pt idx="1">
                  <c:v>  Federal Revenues</c:v>
                </c:pt>
                <c:pt idx="2">
                  <c:v>  Other State Revenues</c:v>
                </c:pt>
                <c:pt idx="3">
                  <c:v>  Other Local Revenues</c:v>
                </c:pt>
                <c:pt idx="4">
                  <c:v>  DMSEF</c:v>
                </c:pt>
                <c:pt idx="5">
                  <c:v>Transfers In</c:v>
                </c:pt>
              </c:strCache>
            </c:strRef>
          </c:cat>
          <c:val>
            <c:numRef>
              <c:f>'For PPT'!$B$5:$B$10</c:f>
              <c:numCache>
                <c:formatCode>_(* #,##0_);_(* \(#,##0\);_(* "-"??_);_(@_)</c:formatCode>
                <c:ptCount val="6"/>
                <c:pt idx="0">
                  <c:v>59839413</c:v>
                </c:pt>
                <c:pt idx="1">
                  <c:v>1039985</c:v>
                </c:pt>
                <c:pt idx="2">
                  <c:v>11730963</c:v>
                </c:pt>
                <c:pt idx="3">
                  <c:v>3390832</c:v>
                </c:pt>
                <c:pt idx="4">
                  <c:v>1366399</c:v>
                </c:pt>
                <c:pt idx="5">
                  <c:v>1050000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83-4B5D-887A-0F0435EAA9C2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2856173755239015"/>
          <c:y val="0.16984410438757411"/>
          <c:w val="0.69523094871167057"/>
          <c:h val="0.67119351556771378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3E5E-48FE-A0C0-EC1117D58D7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3E5E-48FE-A0C0-EC1117D58D7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3E5E-48FE-A0C0-EC1117D58D7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3E5E-48FE-A0C0-EC1117D58D7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3E5E-48FE-A0C0-EC1117D58D7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3E5E-48FE-A0C0-EC1117D58D7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D-3E5E-48FE-A0C0-EC1117D58D7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F-3E5E-48FE-A0C0-EC1117D58D79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1-3E5E-48FE-A0C0-EC1117D58D79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3-3E5E-48FE-A0C0-EC1117D58D79}"/>
              </c:ext>
            </c:extLst>
          </c:dPt>
          <c:dLbls>
            <c:dLbl>
              <c:idx val="0"/>
              <c:layout>
                <c:manualLayout>
                  <c:x val="-0.20390993917931277"/>
                  <c:y val="8.8613306415975521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5E-48FE-A0C0-EC1117D58D79}"/>
                </c:ext>
              </c:extLst>
            </c:dLbl>
            <c:dLbl>
              <c:idx val="1"/>
              <c:layout>
                <c:manualLayout>
                  <c:x val="-0.10294482366334237"/>
                  <c:y val="-0.25599399631281816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5E-48FE-A0C0-EC1117D58D79}"/>
                </c:ext>
              </c:extLst>
            </c:dLbl>
            <c:dLbl>
              <c:idx val="2"/>
              <c:layout>
                <c:manualLayout>
                  <c:x val="9.2572049948870028E-2"/>
                  <c:y val="2.425907739576882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E5E-48FE-A0C0-EC1117D58D79}"/>
                </c:ext>
              </c:extLst>
            </c:dLbl>
            <c:dLbl>
              <c:idx val="3"/>
              <c:layout>
                <c:manualLayout>
                  <c:x val="3.0110469386872962E-3"/>
                  <c:y val="6.813553470134473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E5E-48FE-A0C0-EC1117D58D79}"/>
                </c:ext>
              </c:extLst>
            </c:dLbl>
            <c:dLbl>
              <c:idx val="4"/>
              <c:layout>
                <c:manualLayout>
                  <c:x val="0.1315594005194318"/>
                  <c:y val="-0.23054396527619506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E5E-48FE-A0C0-EC1117D58D79}"/>
                </c:ext>
              </c:extLst>
            </c:dLbl>
            <c:dLbl>
              <c:idx val="5"/>
              <c:layout>
                <c:manualLayout>
                  <c:x val="0.20786935547405672"/>
                  <c:y val="-0.12471502384470634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E5E-48FE-A0C0-EC1117D58D79}"/>
                </c:ext>
              </c:extLst>
            </c:dLbl>
            <c:dLbl>
              <c:idx val="6"/>
              <c:layout>
                <c:manualLayout>
                  <c:x val="-2.0120695366622979E-2"/>
                  <c:y val="-3.0323846744711176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E5E-48FE-A0C0-EC1117D58D79}"/>
                </c:ext>
              </c:extLst>
            </c:dLbl>
            <c:dLbl>
              <c:idx val="7"/>
              <c:layout>
                <c:manualLayout>
                  <c:x val="-1.4633232993907688E-2"/>
                  <c:y val="-4.2453385442595644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E5E-48FE-A0C0-EC1117D58D79}"/>
                </c:ext>
              </c:extLst>
            </c:dLbl>
            <c:dLbl>
              <c:idx val="8"/>
              <c:layout>
                <c:manualLayout>
                  <c:x val="6.0362086099868935E-2"/>
                  <c:y val="-5.4582924140480112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E5E-48FE-A0C0-EC1117D58D79}"/>
                </c:ext>
              </c:extLst>
            </c:dLbl>
            <c:dLbl>
              <c:idx val="9"/>
              <c:layout>
                <c:manualLayout>
                  <c:x val="0.17925710417536836"/>
                  <c:y val="-6.0647693489422365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E5E-48FE-A0C0-EC1117D58D79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'For PPT'!$A$14:$A$23</c:f>
              <c:strCache>
                <c:ptCount val="10"/>
                <c:pt idx="0">
                  <c:v>  Certificated Salaries</c:v>
                </c:pt>
                <c:pt idx="1">
                  <c:v>  Classified Salaries</c:v>
                </c:pt>
                <c:pt idx="2">
                  <c:v>  Certificated Management</c:v>
                </c:pt>
                <c:pt idx="3">
                  <c:v>  Classified Management</c:v>
                </c:pt>
                <c:pt idx="4">
                  <c:v>  Employee Benefits</c:v>
                </c:pt>
                <c:pt idx="5">
                  <c:v>  Pension Costs</c:v>
                </c:pt>
                <c:pt idx="6">
                  <c:v>  Books &amp; Supplies</c:v>
                </c:pt>
                <c:pt idx="7">
                  <c:v>  Operating Expenses</c:v>
                </c:pt>
                <c:pt idx="8">
                  <c:v>  Capital Outlay</c:v>
                </c:pt>
                <c:pt idx="9">
                  <c:v>  Other Outgo &amp; Transfers Out</c:v>
                </c:pt>
              </c:strCache>
            </c:strRef>
          </c:cat>
          <c:val>
            <c:numRef>
              <c:f>'For PPT'!$B$14:$B$23</c:f>
              <c:numCache>
                <c:formatCode>_(* #,##0_);_(* \(#,##0\);_(* "-"??_);_(@_)</c:formatCode>
                <c:ptCount val="10"/>
                <c:pt idx="0">
                  <c:v>28728136</c:v>
                </c:pt>
                <c:pt idx="1">
                  <c:v>8241959</c:v>
                </c:pt>
                <c:pt idx="2">
                  <c:v>3449250</c:v>
                </c:pt>
                <c:pt idx="3">
                  <c:v>1074580</c:v>
                </c:pt>
                <c:pt idx="4">
                  <c:v>6494978</c:v>
                </c:pt>
                <c:pt idx="5">
                  <c:v>12561720</c:v>
                </c:pt>
                <c:pt idx="6">
                  <c:v>3152537</c:v>
                </c:pt>
                <c:pt idx="7">
                  <c:v>8093112</c:v>
                </c:pt>
                <c:pt idx="8">
                  <c:v>206598</c:v>
                </c:pt>
                <c:pt idx="9">
                  <c:v>1358112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3E5E-48FE-A0C0-EC1117D58D79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3045355" cy="467521"/>
          </a:xfrm>
          <a:prstGeom prst="rect">
            <a:avLst/>
          </a:prstGeom>
        </p:spPr>
        <p:txBody>
          <a:bodyPr vert="horz" lIns="91595" tIns="45799" rIns="91595" bIns="4579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332" y="1"/>
            <a:ext cx="3045355" cy="467521"/>
          </a:xfrm>
          <a:prstGeom prst="rect">
            <a:avLst/>
          </a:prstGeom>
        </p:spPr>
        <p:txBody>
          <a:bodyPr vert="horz" lIns="91595" tIns="45799" rIns="91595" bIns="45799" rtlCol="0"/>
          <a:lstStyle>
            <a:lvl1pPr algn="r">
              <a:defRPr sz="1200"/>
            </a:lvl1pPr>
          </a:lstStyle>
          <a:p>
            <a:fld id="{90F585EA-BAEF-4AE1-96E9-93FE91E47F1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844754"/>
            <a:ext cx="3045355" cy="467521"/>
          </a:xfrm>
          <a:prstGeom prst="rect">
            <a:avLst/>
          </a:prstGeom>
        </p:spPr>
        <p:txBody>
          <a:bodyPr vert="horz" lIns="91595" tIns="45799" rIns="91595" bIns="4579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332" y="8844754"/>
            <a:ext cx="3045355" cy="467521"/>
          </a:xfrm>
          <a:prstGeom prst="rect">
            <a:avLst/>
          </a:prstGeom>
        </p:spPr>
        <p:txBody>
          <a:bodyPr vert="horz" lIns="91595" tIns="45799" rIns="91595" bIns="45799" rtlCol="0" anchor="b"/>
          <a:lstStyle>
            <a:lvl1pPr algn="r">
              <a:defRPr sz="1200"/>
            </a:lvl1pPr>
          </a:lstStyle>
          <a:p>
            <a:fld id="{6EE27ABE-E081-4CCF-BF2A-54E8130BC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0712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82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863" y="0"/>
            <a:ext cx="304482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7CB31-6E00-4E6E-8834-A88BED12E6A0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91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3263" y="4481513"/>
            <a:ext cx="5619750" cy="36671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550"/>
            <a:ext cx="304482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863" y="8845550"/>
            <a:ext cx="304482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D68C4-A406-4955-B189-1A655654A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57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9D68C4-A406-4955-B189-1A655654A70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820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407D-9240-4F60-8BD1-7A3F2C1CB604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E61168D-9E21-4E18-9B49-96946B86F42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407D-9240-4F60-8BD1-7A3F2C1CB604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168D-9E21-4E18-9B49-96946B86F42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E61168D-9E21-4E18-9B49-96946B86F42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407D-9240-4F60-8BD1-7A3F2C1CB604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407D-9240-4F60-8BD1-7A3F2C1CB604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E61168D-9E21-4E18-9B49-96946B86F427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25680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407D-9240-4F60-8BD1-7A3F2C1CB604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E61168D-9E21-4E18-9B49-96946B86F427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221354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407D-9240-4F60-8BD1-7A3F2C1CB604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E61168D-9E21-4E18-9B49-96946B86F427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629475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BF7407D-9240-4F60-8BD1-7A3F2C1CB604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168D-9E21-4E18-9B49-96946B86F427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598437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407D-9240-4F60-8BD1-7A3F2C1CB604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E61168D-9E21-4E18-9B49-96946B86F427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29989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407D-9240-4F60-8BD1-7A3F2C1CB604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E61168D-9E21-4E18-9B49-96946B86F427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8771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407D-9240-4F60-8BD1-7A3F2C1CB604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E61168D-9E21-4E18-9B49-96946B86F4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9687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E61168D-9E21-4E18-9B49-96946B86F427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407D-9240-4F60-8BD1-7A3F2C1CB604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6825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407D-9240-4F60-8BD1-7A3F2C1CB604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E61168D-9E21-4E18-9B49-96946B86F42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E61168D-9E21-4E18-9B49-96946B86F427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BF7407D-9240-4F60-8BD1-7A3F2C1CB604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503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407D-9240-4F60-8BD1-7A3F2C1CB604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168D-9E21-4E18-9B49-96946B86F427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4305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E61168D-9E21-4E18-9B49-96946B86F427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407D-9240-4F60-8BD1-7A3F2C1CB604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159433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407D-9240-4F60-8BD1-7A3F2C1CB604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E61168D-9E21-4E18-9B49-96946B86F42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BF7407D-9240-4F60-8BD1-7A3F2C1CB604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168D-9E21-4E18-9B49-96946B86F42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407D-9240-4F60-8BD1-7A3F2C1CB604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E61168D-9E21-4E18-9B49-96946B86F427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407D-9240-4F60-8BD1-7A3F2C1CB604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E61168D-9E21-4E18-9B49-96946B86F4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407D-9240-4F60-8BD1-7A3F2C1CB604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E61168D-9E21-4E18-9B49-96946B86F4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E61168D-9E21-4E18-9B49-96946B86F427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407D-9240-4F60-8BD1-7A3F2C1CB604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E61168D-9E21-4E18-9B49-96946B86F42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BF7407D-9240-4F60-8BD1-7A3F2C1CB604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BF7407D-9240-4F60-8BD1-7A3F2C1CB604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E61168D-9E21-4E18-9B49-96946B86F427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BF7407D-9240-4F60-8BD1-7A3F2C1CB604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E61168D-9E21-4E18-9B49-96946B86F427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93895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819400"/>
            <a:ext cx="8001000" cy="2362200"/>
          </a:xfrm>
        </p:spPr>
        <p:txBody>
          <a:bodyPr>
            <a:normAutofit fontScale="70000" lnSpcReduction="20000"/>
          </a:bodyPr>
          <a:lstStyle/>
          <a:p>
            <a:pPr algn="l"/>
            <a:endParaRPr lang="en-US"/>
          </a:p>
          <a:p>
            <a:pPr algn="l"/>
            <a:endParaRPr lang="en-US" sz="2000">
              <a:solidFill>
                <a:schemeClr val="tx1"/>
              </a:solidFill>
              <a:latin typeface="Garamond" pitchFamily="18" charset="0"/>
            </a:endParaRPr>
          </a:p>
          <a:p>
            <a:endParaRPr lang="en-US" sz="3600">
              <a:solidFill>
                <a:schemeClr val="tx1"/>
              </a:solidFill>
              <a:latin typeface="Garamond" pitchFamily="18" charset="0"/>
            </a:endParaRPr>
          </a:p>
          <a:p>
            <a:r>
              <a:rPr lang="en-US" sz="3600">
                <a:solidFill>
                  <a:schemeClr val="tx1"/>
                </a:solidFill>
                <a:latin typeface="Garamond" pitchFamily="18" charset="0"/>
              </a:rPr>
              <a:t>2022-2023</a:t>
            </a:r>
          </a:p>
          <a:p>
            <a:r>
              <a:rPr lang="en-US" sz="3600">
                <a:solidFill>
                  <a:schemeClr val="tx1"/>
                </a:solidFill>
                <a:latin typeface="Garamond" pitchFamily="18" charset="0"/>
              </a:rPr>
              <a:t>First Interim Budget </a:t>
            </a:r>
          </a:p>
          <a:p>
            <a:endParaRPr lang="en-US" sz="2000">
              <a:solidFill>
                <a:schemeClr val="tx1"/>
              </a:solidFill>
              <a:latin typeface="Garamond" pitchFamily="18" charset="0"/>
            </a:endParaRPr>
          </a:p>
          <a:p>
            <a:r>
              <a:rPr lang="en-US" sz="2000">
                <a:solidFill>
                  <a:schemeClr val="tx1"/>
                </a:solidFill>
                <a:latin typeface="Garamond" pitchFamily="18" charset="0"/>
              </a:rPr>
              <a:t>Regular Board Meeting</a:t>
            </a:r>
          </a:p>
          <a:p>
            <a:r>
              <a:rPr lang="en-US" sz="2000">
                <a:solidFill>
                  <a:schemeClr val="tx1"/>
                </a:solidFill>
                <a:latin typeface="Garamond" pitchFamily="18" charset="0"/>
              </a:rPr>
              <a:t>December 14, 2022</a:t>
            </a:r>
          </a:p>
          <a:p>
            <a:pPr algn="l"/>
            <a:endParaRPr lang="en-US"/>
          </a:p>
          <a:p>
            <a:pPr algn="l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971800"/>
            <a:ext cx="3657600" cy="381000"/>
          </a:xfrm>
        </p:spPr>
        <p:txBody>
          <a:bodyPr>
            <a:normAutofit fontScale="90000"/>
          </a:bodyPr>
          <a:lstStyle/>
          <a:p>
            <a:br>
              <a:rPr lang="en-US"/>
            </a:br>
            <a:br>
              <a:rPr lang="en-US"/>
            </a:br>
            <a:endParaRPr lang="en-US"/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53371B4C-2C5F-427C-A7A6-693B10E4A4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998" y="634948"/>
            <a:ext cx="3872204" cy="1181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0362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/>
              <a:t>2022-2023 Revenue Summary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496169"/>
              </p:ext>
            </p:extLst>
          </p:nvPr>
        </p:nvGraphicFramePr>
        <p:xfrm>
          <a:off x="5446776" y="2327807"/>
          <a:ext cx="3203448" cy="25622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0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41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  LCFF</a:t>
                      </a:r>
                      <a:r>
                        <a:rPr lang="en-US" sz="1200" b="1" u="none" strike="noStrike" baseline="0">
                          <a:effectLst/>
                        </a:rPr>
                        <a:t> </a:t>
                      </a:r>
                      <a:r>
                        <a:rPr lang="en-US" sz="1200" b="1" u="none" strike="noStrike">
                          <a:effectLst/>
                        </a:rPr>
                        <a:t>Sources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59,839,413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41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  Federal Revenues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1,039,985</a:t>
                      </a:r>
                    </a:p>
                  </a:txBody>
                  <a:tcPr marL="7620" marR="7620" marT="762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41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  Other State Revenues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11,730,963</a:t>
                      </a:r>
                    </a:p>
                  </a:txBody>
                  <a:tcPr marL="7620" marR="7620" marT="762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41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  Other Local Revenues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3,390,832</a:t>
                      </a:r>
                    </a:p>
                  </a:txBody>
                  <a:tcPr marL="7620" marR="7620" marT="762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41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  DMSEF &amp; Site Donations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1,366,399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41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  Transfers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1,050,000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083092"/>
                  </a:ext>
                </a:extLst>
              </a:tr>
              <a:tr h="4477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Total Revenue &amp; Other Financing</a:t>
                      </a:r>
                      <a:r>
                        <a:rPr lang="en-US" sz="1200" b="1" u="none" strike="noStrike" baseline="0" dirty="0">
                          <a:effectLst/>
                        </a:rPr>
                        <a:t> </a:t>
                      </a:r>
                      <a:r>
                        <a:rPr lang="en-US" sz="1200" b="1" u="none" strike="noStrike" dirty="0">
                          <a:effectLst/>
                        </a:rPr>
                        <a:t>Sources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78,417,592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43400" y="5436029"/>
            <a:ext cx="541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Other State Revenues includes:</a:t>
            </a:r>
          </a:p>
          <a:p>
            <a:r>
              <a:rPr lang="en-US" sz="1400" dirty="0"/>
              <a:t>-     One-time funds of $4,113,780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State STRS “on-behalf” contribution of $4,116,526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DB89420A-2BE8-4F8B-A07A-84B2ED49CC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3765743"/>
              </p:ext>
            </p:extLst>
          </p:nvPr>
        </p:nvGraphicFramePr>
        <p:xfrm>
          <a:off x="-157722" y="1523222"/>
          <a:ext cx="6352593" cy="3811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7588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/>
              <a:t>2022-2023 Expenditure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534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900"/>
          </a:p>
          <a:p>
            <a:pPr marL="0" indent="0">
              <a:buNone/>
            </a:pPr>
            <a:r>
              <a:rPr lang="en-US" sz="800"/>
              <a:t>		</a:t>
            </a:r>
          </a:p>
          <a:p>
            <a:pPr marL="0" indent="0">
              <a:buNone/>
            </a:pPr>
            <a:r>
              <a:rPr lang="en-US"/>
              <a:t>	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05400" y="5486400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*Total Salary and Benefits = 82.5%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467156"/>
              </p:ext>
            </p:extLst>
          </p:nvPr>
        </p:nvGraphicFramePr>
        <p:xfrm>
          <a:off x="5562600" y="2057400"/>
          <a:ext cx="3048000" cy="31789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  Certificated Salaries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28,728,136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  Certificated Management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3,449,250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  Classified Salaries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8,241,959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  Classified Management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1,074,580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  Employee Benefits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6,494,978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  Pension Costs*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12,561,720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  Books &amp; Supplies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3,152,537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  Operating Expenses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8,093,112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  Capital Outlay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206,598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023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  Other Outgo/Transfer Out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1,358,112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023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Total Expenditures &amp;</a:t>
                      </a:r>
                      <a:r>
                        <a:rPr lang="en-US" sz="1200" b="1" u="none" strike="noStrike" baseline="0" dirty="0">
                          <a:effectLst/>
                        </a:rPr>
                        <a:t>        Other Outgo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73,360,982</a:t>
                      </a:r>
                    </a:p>
                  </a:txBody>
                  <a:tcPr marL="7620" marR="7620" marT="762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971800" y="6019800"/>
            <a:ext cx="601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*Pension costs include State STRS “on-behalf” contribution of $4,116,526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6262E8CA-4D09-401B-91B2-5EC52A65BB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957877"/>
              </p:ext>
            </p:extLst>
          </p:nvPr>
        </p:nvGraphicFramePr>
        <p:xfrm>
          <a:off x="-1067632" y="1568864"/>
          <a:ext cx="6943100" cy="4188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9461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35182" y="2438400"/>
            <a:ext cx="7391400" cy="67710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800" b="1">
                <a:latin typeface="Garamond" pitchFamily="18" charset="0"/>
              </a:rPr>
              <a:t>MULTI-YEAR PROJECTION</a:t>
            </a:r>
          </a:p>
        </p:txBody>
      </p:sp>
    </p:spTree>
    <p:extLst>
      <p:ext uri="{BB962C8B-B14F-4D97-AF65-F5344CB8AC3E}">
        <p14:creationId xmlns:p14="http://schemas.microsoft.com/office/powerpoint/2010/main" val="39475537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Multi-Year Projection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842248" cy="4949952"/>
          </a:xfrm>
        </p:spPr>
        <p:txBody>
          <a:bodyPr>
            <a:normAutofit/>
          </a:bodyPr>
          <a:lstStyle/>
          <a:p>
            <a:r>
              <a:rPr lang="en-US" sz="2400"/>
              <a:t>Based upon the School Services of California Dartboard</a:t>
            </a:r>
          </a:p>
          <a:p>
            <a:pPr marL="0" indent="0">
              <a:buNone/>
            </a:pPr>
            <a:endParaRPr lang="en-US" sz="600"/>
          </a:p>
          <a:p>
            <a:r>
              <a:rPr lang="en-US" sz="2400"/>
              <a:t>Property Tax Projection</a:t>
            </a:r>
            <a:r>
              <a:rPr lang="en-US"/>
              <a:t>: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2023-24	3.00% Increase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2024-25	3.00% Increase</a:t>
            </a:r>
          </a:p>
          <a:p>
            <a:pPr marL="274320" lvl="1" indent="0">
              <a:buNone/>
            </a:pPr>
            <a:endParaRPr lang="en-US" sz="60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sz="600">
              <a:solidFill>
                <a:schemeClr val="tx1"/>
              </a:solidFill>
            </a:endParaRPr>
          </a:p>
          <a:p>
            <a:r>
              <a:rPr lang="en-US" sz="2400"/>
              <a:t>Salary: Step and Column 2% Increase Annually</a:t>
            </a:r>
          </a:p>
          <a:p>
            <a:endParaRPr lang="en-US" sz="600"/>
          </a:p>
          <a:p>
            <a:r>
              <a:rPr lang="en-US" sz="2400"/>
              <a:t>Benefits:  Annual Adjustments in Employer STRS and PERS Contributions leveling off</a:t>
            </a:r>
          </a:p>
        </p:txBody>
      </p:sp>
    </p:spTree>
    <p:extLst>
      <p:ext uri="{BB962C8B-B14F-4D97-AF65-F5344CB8AC3E}">
        <p14:creationId xmlns:p14="http://schemas.microsoft.com/office/powerpoint/2010/main" val="3044634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Multi-Year Projection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714410"/>
              </p:ext>
            </p:extLst>
          </p:nvPr>
        </p:nvGraphicFramePr>
        <p:xfrm>
          <a:off x="454153" y="1695447"/>
          <a:ext cx="8229598" cy="44627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5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1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1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728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DESCRIPTION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FY 2022-23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FY 2023-24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FY 2024-25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9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Current (Base Year)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First Projected Year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Second Projected Year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Revenues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  LCFF Sources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59,839,413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61,547,342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63,346,175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  Federal Revenues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1,039,985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990,666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990,666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  Other State Revenues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11,730,963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7,538,736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7,538,736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7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  Other Local Revenues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4,757,231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4,692,069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4,693,153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7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  Transfers In/Other Sources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1,050,000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728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Revenues: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78,417,592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74,768,813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76,568,730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7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Expenditures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7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  Certificated Salaries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32,177,386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33,060,934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33,722,152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7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  Classified Salaries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9,316,539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9,642,870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9,835,727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7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  Employee Benefits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19,056,698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19,334,375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19,577,936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7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  Books &amp; Supplies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2,952,537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1,784,662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1,823,925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7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  Services, Other Operating Expense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8,093,112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7,819,366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7,989,192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7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  Capital Outlay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206,598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244,732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386,116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7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  Other Outgo/Transfer Out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1,358,112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522,802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522,802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728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Total Expenditures: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2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73,160,982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72,445,962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73,894,869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6836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Multi-Year Projection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69095597"/>
              </p:ext>
            </p:extLst>
          </p:nvPr>
        </p:nvGraphicFramePr>
        <p:xfrm>
          <a:off x="301752" y="1676400"/>
          <a:ext cx="8534399" cy="42858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103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43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43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53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98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DESCRIPTION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FY 2022-23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FY 2023-24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FY 2024-25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Current (Base Year)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First Projected Year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Second Projected Year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84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2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 Increase (Decrease) In Fund Balance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5,056,610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1,684,262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2,059,288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986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Beginning Balance as of July 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19,705,680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24,762,290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26,446,552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5688167"/>
                  </a:ext>
                </a:extLst>
              </a:tr>
              <a:tr h="29984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2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Ending Balance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24,762,290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26,446,552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28,505,840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84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Revolving Cash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984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Restricted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6,325,008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5,991,897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5,389,374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341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Assignments: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en-US" sz="12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en-US" sz="12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en-US" sz="12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341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200" b="1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- </a:t>
                      </a:r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Minimum Reserve 15%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11,004,145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10,962,683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11,176,416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220678"/>
                  </a:ext>
                </a:extLst>
              </a:tr>
              <a:tr h="312341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200" b="1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- Digital Records Solution </a:t>
                      </a:r>
                      <a:endParaRPr kumimoji="0" lang="en-US" sz="12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250,000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250,000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250,000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83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2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 for Economic Uncertainties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2,200,829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2,192,537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2,235,283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984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Unassigned/Unappropriated Amount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4,957,308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7,024,898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9,429,764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803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endParaRPr kumimoji="0" lang="en-US" sz="12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en-US" sz="1200" b="1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en-US" sz="1200" b="1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en-US" sz="1200" b="1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984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2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Unrestricted General Fund Reserve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25.1%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28.0%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7349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Looking Ahead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7048"/>
            <a:ext cx="8839200" cy="4873752"/>
          </a:xfrm>
        </p:spPr>
        <p:txBody>
          <a:bodyPr>
            <a:normAutofit fontScale="92500"/>
          </a:bodyPr>
          <a:lstStyle/>
          <a:p>
            <a:r>
              <a:rPr lang="en-US"/>
              <a:t>Enrollment projection and staffing needs</a:t>
            </a:r>
            <a:endParaRPr lang="en-US" sz="600"/>
          </a:p>
          <a:p>
            <a:r>
              <a:rPr lang="en-US"/>
              <a:t>Social Science curriculum adoption</a:t>
            </a:r>
            <a:endParaRPr lang="en-US" sz="600"/>
          </a:p>
          <a:p>
            <a:r>
              <a:rPr lang="en-US"/>
              <a:t>New programs implemented from 2022-23 State Budget Act: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Learning Recovery Block Grant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Arts, Music, and Instructional Materials Block Grant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Transportation Plan</a:t>
            </a:r>
          </a:p>
          <a:p>
            <a:r>
              <a:rPr lang="en-US"/>
              <a:t>Proactive fiscal planning to address end of one-time funds</a:t>
            </a:r>
          </a:p>
          <a:p>
            <a:r>
              <a:rPr lang="en-US"/>
              <a:t>Proactive planning for future facilities needs</a:t>
            </a:r>
          </a:p>
          <a:p>
            <a:r>
              <a:rPr lang="en-US"/>
              <a:t>Proposition 28 Supplemental Funding for Arts and Music</a:t>
            </a:r>
          </a:p>
          <a:p>
            <a:r>
              <a:rPr lang="en-US"/>
              <a:t>Fund 17 Special Reserve</a:t>
            </a:r>
          </a:p>
          <a:p>
            <a:pPr marL="0" indent="0">
              <a:buNone/>
            </a:pPr>
            <a:endParaRPr lang="en-US" sz="600"/>
          </a:p>
        </p:txBody>
      </p:sp>
    </p:spTree>
    <p:extLst>
      <p:ext uri="{BB962C8B-B14F-4D97-AF65-F5344CB8AC3E}">
        <p14:creationId xmlns:p14="http://schemas.microsoft.com/office/powerpoint/2010/main" val="4208189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2718375"/>
            <a:ext cx="7391400" cy="126188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800" b="1">
                <a:latin typeface="Garamond" pitchFamily="18" charset="0"/>
              </a:rPr>
              <a:t>Questions?</a:t>
            </a:r>
          </a:p>
          <a:p>
            <a:pPr algn="ctr"/>
            <a:endParaRPr lang="en-US" sz="3800" b="1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594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752600"/>
            <a:ext cx="8503920" cy="4572000"/>
          </a:xfrm>
          <a:ln>
            <a:noFill/>
          </a:ln>
        </p:spPr>
        <p:txBody>
          <a:bodyPr>
            <a:normAutofit/>
          </a:bodyPr>
          <a:lstStyle/>
          <a:p>
            <a:pPr marL="731520"/>
            <a:r>
              <a:rPr lang="en-US"/>
              <a:t>Adopted Budget vs. First Interim</a:t>
            </a:r>
          </a:p>
          <a:p>
            <a:pPr marL="1005840" lvl="1"/>
            <a:r>
              <a:rPr lang="en-US">
                <a:solidFill>
                  <a:schemeClr val="tx1"/>
                </a:solidFill>
              </a:rPr>
              <a:t>Revenue and Expenditure Variances</a:t>
            </a:r>
          </a:p>
          <a:p>
            <a:pPr marL="731520" lvl="1" indent="0">
              <a:buNone/>
            </a:pPr>
            <a:endParaRPr lang="en-US" sz="800">
              <a:solidFill>
                <a:schemeClr val="tx1"/>
              </a:solidFill>
            </a:endParaRPr>
          </a:p>
          <a:p>
            <a:pPr marL="731520"/>
            <a:r>
              <a:rPr lang="en-US"/>
              <a:t>General Fund Summary</a:t>
            </a:r>
          </a:p>
          <a:p>
            <a:pPr marL="1097280" lvl="1"/>
            <a:r>
              <a:rPr lang="en-US">
                <a:solidFill>
                  <a:schemeClr val="tx1"/>
                </a:solidFill>
              </a:rPr>
              <a:t>2022-2023 Revenues and Expenditures</a:t>
            </a:r>
          </a:p>
          <a:p>
            <a:pPr marL="822960" lvl="1" indent="0">
              <a:buNone/>
            </a:pPr>
            <a:endParaRPr lang="en-US" sz="800">
              <a:solidFill>
                <a:schemeClr val="tx1"/>
              </a:solidFill>
            </a:endParaRPr>
          </a:p>
          <a:p>
            <a:pPr marL="731520"/>
            <a:r>
              <a:rPr lang="en-US"/>
              <a:t>Multi-Year Projection</a:t>
            </a:r>
          </a:p>
          <a:p>
            <a:pPr marL="457200" indent="0">
              <a:buNone/>
            </a:pPr>
            <a:endParaRPr lang="en-US" sz="800"/>
          </a:p>
          <a:p>
            <a:pPr marL="731520"/>
            <a:r>
              <a:rPr lang="en-US"/>
              <a:t>Looking Ahead</a:t>
            </a:r>
          </a:p>
        </p:txBody>
      </p:sp>
    </p:spTree>
    <p:extLst>
      <p:ext uri="{BB962C8B-B14F-4D97-AF65-F5344CB8AC3E}">
        <p14:creationId xmlns:p14="http://schemas.microsoft.com/office/powerpoint/2010/main" val="536524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209800"/>
            <a:ext cx="7543800" cy="1846659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/>
            <a:r>
              <a:rPr lang="en-US" sz="3800" b="1">
                <a:solidFill>
                  <a:prstClr val="black"/>
                </a:solidFill>
                <a:latin typeface="Garamond" pitchFamily="18" charset="0"/>
              </a:rPr>
              <a:t>ADOPTED BUDGET</a:t>
            </a:r>
          </a:p>
          <a:p>
            <a:pPr algn="ctr"/>
            <a:r>
              <a:rPr lang="en-US" sz="3800" b="1">
                <a:solidFill>
                  <a:prstClr val="black"/>
                </a:solidFill>
                <a:latin typeface="Garamond" pitchFamily="18" charset="0"/>
              </a:rPr>
              <a:t>VS.</a:t>
            </a:r>
          </a:p>
          <a:p>
            <a:pPr algn="ctr"/>
            <a:r>
              <a:rPr lang="en-US" sz="3800" b="1">
                <a:solidFill>
                  <a:prstClr val="black"/>
                </a:solidFill>
                <a:latin typeface="Garamond" pitchFamily="18" charset="0"/>
              </a:rPr>
              <a:t> FIRST INTERIM</a:t>
            </a:r>
          </a:p>
        </p:txBody>
      </p:sp>
    </p:spTree>
    <p:extLst>
      <p:ext uri="{BB962C8B-B14F-4D97-AF65-F5344CB8AC3E}">
        <p14:creationId xmlns:p14="http://schemas.microsoft.com/office/powerpoint/2010/main" val="22413389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Revenue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03995714"/>
              </p:ext>
            </p:extLst>
          </p:nvPr>
        </p:nvGraphicFramePr>
        <p:xfrm>
          <a:off x="377952" y="1670180"/>
          <a:ext cx="8382000" cy="464819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836541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648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Adopted</a:t>
                      </a:r>
                    </a:p>
                    <a:p>
                      <a:pPr algn="ctr"/>
                      <a:r>
                        <a:rPr lang="en-US" sz="1600"/>
                        <a:t>Budget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Carryover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Budget Adjustments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First </a:t>
                      </a:r>
                    </a:p>
                    <a:p>
                      <a:pPr algn="ctr"/>
                      <a:r>
                        <a:rPr lang="en-US" sz="1600"/>
                        <a:t>Interim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7696">
                <a:tc>
                  <a:txBody>
                    <a:bodyPr/>
                    <a:lstStyle/>
                    <a:p>
                      <a:r>
                        <a:rPr lang="en-US" sz="1400"/>
                        <a:t>LCFF</a:t>
                      </a:r>
                      <a:r>
                        <a:rPr lang="en-US" sz="1400" baseline="0"/>
                        <a:t> Sources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59,044,553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794,860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59,839,413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153">
                <a:tc>
                  <a:txBody>
                    <a:bodyPr/>
                    <a:lstStyle/>
                    <a:p>
                      <a:r>
                        <a:rPr lang="en-US" sz="1400"/>
                        <a:t>Federal</a:t>
                      </a:r>
                      <a:r>
                        <a:rPr lang="en-US" sz="1400" baseline="0"/>
                        <a:t> Revenues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1,060,547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49,319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(69,881)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1,039,985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1153">
                <a:tc>
                  <a:txBody>
                    <a:bodyPr/>
                    <a:lstStyle/>
                    <a:p>
                      <a:r>
                        <a:rPr lang="en-US" sz="1400"/>
                        <a:t>Other State</a:t>
                      </a:r>
                      <a:r>
                        <a:rPr lang="en-US" sz="1400" baseline="0"/>
                        <a:t> Revenues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6,162,504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5,568,459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11,730,963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278">
                <a:tc>
                  <a:txBody>
                    <a:bodyPr/>
                    <a:lstStyle/>
                    <a:p>
                      <a:r>
                        <a:rPr lang="en-US" sz="1400" dirty="0"/>
                        <a:t>Other Local Revenues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4,368,395 </a:t>
                      </a: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none" dirty="0"/>
                        <a:t>-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388,836 </a:t>
                      </a: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4,757,231 </a:t>
                      </a: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5278">
                <a:tc>
                  <a:txBody>
                    <a:bodyPr/>
                    <a:lstStyle/>
                    <a:p>
                      <a:r>
                        <a:rPr lang="en-US" sz="1400" dirty="0"/>
                        <a:t>Transfers In</a:t>
                      </a:r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350,000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none" dirty="0"/>
                        <a:t>-</a:t>
                      </a:r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700,000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1,050,000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9762939"/>
                  </a:ext>
                </a:extLst>
              </a:tr>
              <a:tr h="671153">
                <a:tc>
                  <a:txBody>
                    <a:bodyPr/>
                    <a:lstStyle/>
                    <a:p>
                      <a:r>
                        <a:rPr lang="en-US" sz="1400" dirty="0"/>
                        <a:t>Total Revenues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70,985,999 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49,319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7,382,274 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78,417,592 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863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Revenue Variances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9290" y="1524000"/>
            <a:ext cx="899471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LCFF Sources: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Increase for property tax from 5% to 6.5% year over year</a:t>
            </a:r>
          </a:p>
          <a:p>
            <a:r>
              <a:rPr lang="en-US" sz="2400" dirty="0"/>
              <a:t>State Revenues: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Increase for One-time Funds: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Learning Recovery Block Grant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Arts/Music and Instructional Materials Block Grant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Kitchen Infrastructure &amp; Training (KIT) Grant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Increase for Expanded Learning Opportunities Program (ELOP)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Increase for Transportation funding offset </a:t>
            </a:r>
          </a:p>
          <a:p>
            <a:r>
              <a:rPr lang="en-US" sz="2400" dirty="0"/>
              <a:t>Other Local Revenues: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Increase for higher SELPA Funding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Increase for site donations budgeted when received</a:t>
            </a:r>
          </a:p>
          <a:p>
            <a:r>
              <a:rPr lang="en-US" sz="2400" dirty="0"/>
              <a:t>Transfers In: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Increase for Child Nutrition Operations and Sage Canyon School Repairs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583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Expenditures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61488388"/>
              </p:ext>
            </p:extLst>
          </p:nvPr>
        </p:nvGraphicFramePr>
        <p:xfrm>
          <a:off x="301752" y="1585456"/>
          <a:ext cx="8534400" cy="474955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26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99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95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3245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Adopted</a:t>
                      </a:r>
                    </a:p>
                    <a:p>
                      <a:pPr algn="ctr"/>
                      <a:r>
                        <a:rPr lang="en-US" sz="1400"/>
                        <a:t>Budget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Carryover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Budget Adjustments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First              Interim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8913">
                <a:tc>
                  <a:txBody>
                    <a:bodyPr/>
                    <a:lstStyle/>
                    <a:p>
                      <a:r>
                        <a:rPr lang="en-US" sz="1400"/>
                        <a:t>Certificated</a:t>
                      </a:r>
                      <a:r>
                        <a:rPr lang="en-US" sz="1400" baseline="0"/>
                        <a:t> Salaries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32,138,150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49,319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(10,083)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32,177,386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245">
                <a:tc>
                  <a:txBody>
                    <a:bodyPr/>
                    <a:lstStyle/>
                    <a:p>
                      <a:r>
                        <a:rPr lang="en-US" sz="1400"/>
                        <a:t>Classified </a:t>
                      </a:r>
                      <a:r>
                        <a:rPr lang="en-US" sz="1400" baseline="0"/>
                        <a:t> Salaries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9,300,747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15,792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9,316,539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8633">
                <a:tc>
                  <a:txBody>
                    <a:bodyPr/>
                    <a:lstStyle/>
                    <a:p>
                      <a:r>
                        <a:rPr lang="en-US" sz="1400"/>
                        <a:t>Employee</a:t>
                      </a:r>
                      <a:r>
                        <a:rPr lang="en-US" sz="1400" baseline="0"/>
                        <a:t> Benefits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19,055,995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19,056,698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187">
                <a:tc>
                  <a:txBody>
                    <a:bodyPr/>
                    <a:lstStyle/>
                    <a:p>
                      <a:r>
                        <a:rPr lang="en-US" sz="1400"/>
                        <a:t>Books &amp; Supplies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2,347,088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288,637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516,812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3,152,537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8341">
                <a:tc>
                  <a:txBody>
                    <a:bodyPr/>
                    <a:lstStyle/>
                    <a:p>
                      <a:r>
                        <a:rPr lang="en-US" sz="1400"/>
                        <a:t>Operating Expenses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7,131,049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26,278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935,785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8,093,112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675">
                <a:tc>
                  <a:txBody>
                    <a:bodyPr/>
                    <a:lstStyle/>
                    <a:p>
                      <a:r>
                        <a:rPr lang="en-US" sz="1400"/>
                        <a:t>Capital</a:t>
                      </a:r>
                      <a:r>
                        <a:rPr lang="en-US" sz="1400" baseline="0"/>
                        <a:t> Outlay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60,000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146,598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206,598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1715">
                <a:tc>
                  <a:txBody>
                    <a:bodyPr/>
                    <a:lstStyle/>
                    <a:p>
                      <a:r>
                        <a:rPr lang="en-US" sz="1400"/>
                        <a:t>Other Outgo/ Transfer Out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872,802 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none"/>
                        <a:t>-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485,310 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1,358,112 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3245">
                <a:tc>
                  <a:txBody>
                    <a:bodyPr/>
                    <a:lstStyle/>
                    <a:p>
                      <a:r>
                        <a:rPr lang="en-US" sz="1400"/>
                        <a:t>Total Expenditures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70,905,831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364,234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2,090,917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73,360,982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0474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Expenditure Variance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599" y="1523999"/>
            <a:ext cx="8784771" cy="4931801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Salaries and Benefits: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Salary and benefits adjustments based upon expenditures through October 31, 2022</a:t>
            </a:r>
          </a:p>
          <a:p>
            <a:r>
              <a:rPr lang="en-US" sz="2400" dirty="0"/>
              <a:t>Books and Supplies: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Carryover &amp; current year:  donations and school site improvement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Increase for KIT and ELOP supplies</a:t>
            </a:r>
          </a:p>
          <a:p>
            <a:r>
              <a:rPr lang="en-US" sz="2400" dirty="0"/>
              <a:t>Operating Expenses: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Increase for ELOP services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Increase for higher utilities</a:t>
            </a:r>
          </a:p>
          <a:p>
            <a:r>
              <a:rPr lang="en-US" sz="2400" dirty="0"/>
              <a:t>Capital Outlay: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Increase for Sage Canyon School HVAC and Fencing projects</a:t>
            </a:r>
          </a:p>
          <a:p>
            <a:r>
              <a:rPr lang="en-US" sz="2400" dirty="0"/>
              <a:t>Transfers Out: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Increase for Child Nutrition Operations</a:t>
            </a:r>
          </a:p>
        </p:txBody>
      </p:sp>
    </p:spTree>
    <p:extLst>
      <p:ext uri="{BB962C8B-B14F-4D97-AF65-F5344CB8AC3E}">
        <p14:creationId xmlns:p14="http://schemas.microsoft.com/office/powerpoint/2010/main" val="2956666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Ending Fund Balance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87668709"/>
              </p:ext>
            </p:extLst>
          </p:nvPr>
        </p:nvGraphicFramePr>
        <p:xfrm>
          <a:off x="1066800" y="1676400"/>
          <a:ext cx="6861048" cy="44958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61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95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1824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First Interim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500">
                <a:tc>
                  <a:txBody>
                    <a:bodyPr/>
                    <a:lstStyle/>
                    <a:p>
                      <a:r>
                        <a:rPr lang="en-US" sz="1400"/>
                        <a:t>Beginning Fund Balance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19,705,680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75570"/>
                  </a:ext>
                </a:extLst>
              </a:tr>
              <a:tr h="312500">
                <a:tc>
                  <a:txBody>
                    <a:bodyPr/>
                    <a:lstStyle/>
                    <a:p>
                      <a:r>
                        <a:rPr lang="en-US" sz="1400"/>
                        <a:t>Net Increase</a:t>
                      </a:r>
                      <a:r>
                        <a:rPr lang="en-US" sz="1400" baseline="0"/>
                        <a:t> (Decrease)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5,056,610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500">
                <a:tc>
                  <a:txBody>
                    <a:bodyPr/>
                    <a:lstStyle/>
                    <a:p>
                      <a:r>
                        <a:rPr lang="en-US" sz="1400"/>
                        <a:t>Ending Fund Balance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24,762,290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750">
                <a:tc gridSpan="2">
                  <a:txBody>
                    <a:bodyPr/>
                    <a:lstStyle/>
                    <a:p>
                      <a:r>
                        <a:rPr lang="en-US" sz="1600" b="1" i="1" u="sng"/>
                        <a:t>Components of Ending Fund Balance: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500">
                <a:tc>
                  <a:txBody>
                    <a:bodyPr/>
                    <a:lstStyle/>
                    <a:p>
                      <a:r>
                        <a:rPr lang="en-US" sz="1400" b="0"/>
                        <a:t>Revolving Cash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/>
                        <a:t>25,000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500">
                <a:tc>
                  <a:txBody>
                    <a:bodyPr/>
                    <a:lstStyle/>
                    <a:p>
                      <a:r>
                        <a:rPr lang="en-US" sz="1400" b="0"/>
                        <a:t>Restricted: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/>
                        <a:t>6,325,008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500">
                <a:tc>
                  <a:txBody>
                    <a:bodyPr/>
                    <a:lstStyle/>
                    <a:p>
                      <a:r>
                        <a:rPr lang="en-US" sz="1400" b="0"/>
                        <a:t>Assigned: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500">
                <a:tc>
                  <a:txBody>
                    <a:bodyPr/>
                    <a:lstStyle/>
                    <a:p>
                      <a:r>
                        <a:rPr lang="en-US" sz="1400" b="0"/>
                        <a:t>    Minimum Reserve 15%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11,004,145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500">
                <a:tc>
                  <a:txBody>
                    <a:bodyPr/>
                    <a:lstStyle/>
                    <a:p>
                      <a:r>
                        <a:rPr lang="en-US" sz="1400" b="0"/>
                        <a:t>    Digital Records Solutions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/>
                        <a:t>250,000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4254994"/>
                  </a:ext>
                </a:extLst>
              </a:tr>
              <a:tr h="491824">
                <a:tc>
                  <a:txBody>
                    <a:bodyPr/>
                    <a:lstStyle/>
                    <a:p>
                      <a:r>
                        <a:rPr lang="en-US" sz="1400" b="0" u="none"/>
                        <a:t>3% Reserve for Economic Uncertainties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u="none" dirty="0"/>
                        <a:t>2,200,829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500">
                <a:tc>
                  <a:txBody>
                    <a:bodyPr/>
                    <a:lstStyle/>
                    <a:p>
                      <a:r>
                        <a:rPr lang="en-US" sz="1400" b="0" u="none"/>
                        <a:t>Unassigned/Unappropriated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u="none" dirty="0"/>
                        <a:t>4,957,308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5903">
                <a:tc>
                  <a:txBody>
                    <a:bodyPr/>
                    <a:lstStyle/>
                    <a:p>
                      <a:r>
                        <a:rPr lang="en-US" sz="1400" b="1" u="none"/>
                        <a:t>Unrestricted Reserve Percentage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none" dirty="0"/>
                        <a:t>25.1%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52229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717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2571944"/>
            <a:ext cx="7391400" cy="67710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800" b="1">
                <a:latin typeface="Garamond" pitchFamily="18" charset="0"/>
              </a:rPr>
              <a:t>GENERAL FUND SUMMARY</a:t>
            </a:r>
          </a:p>
        </p:txBody>
      </p:sp>
    </p:spTree>
    <p:extLst>
      <p:ext uri="{BB962C8B-B14F-4D97-AF65-F5344CB8AC3E}">
        <p14:creationId xmlns:p14="http://schemas.microsoft.com/office/powerpoint/2010/main" val="25799848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ivic">
  <a:themeElements>
    <a:clrScheme name="Custom 3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3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2.xml><?xml version="1.0" encoding="utf-8"?>
<a:themeOverride xmlns:a="http://schemas.openxmlformats.org/drawingml/2006/main">
  <a:clrScheme name="Custom 3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3.xml><?xml version="1.0" encoding="utf-8"?>
<a:themeOverride xmlns:a="http://schemas.openxmlformats.org/drawingml/2006/main">
  <a:clrScheme name="Custom 3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4.xml><?xml version="1.0" encoding="utf-8"?>
<a:themeOverride xmlns:a="http://schemas.openxmlformats.org/drawingml/2006/main">
  <a:clrScheme name="Custom 3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6CFDC63489714A82995EBC70E19DED" ma:contentTypeVersion="16" ma:contentTypeDescription="Create a new document." ma:contentTypeScope="" ma:versionID="8db92d0d07422479d717d5ccf87d7b82">
  <xsd:schema xmlns:xsd="http://www.w3.org/2001/XMLSchema" xmlns:xs="http://www.w3.org/2001/XMLSchema" xmlns:p="http://schemas.microsoft.com/office/2006/metadata/properties" xmlns:ns2="4b01ec25-4ce4-4613-8944-8803ef310648" xmlns:ns3="eeeb1a73-ce61-4aed-b841-42ad35da6224" targetNamespace="http://schemas.microsoft.com/office/2006/metadata/properties" ma:root="true" ma:fieldsID="e55f1a5e15ac06a6de6f8a3037d93434" ns2:_="" ns3:_="">
    <xsd:import namespace="4b01ec25-4ce4-4613-8944-8803ef310648"/>
    <xsd:import namespace="eeeb1a73-ce61-4aed-b841-42ad35da62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01ec25-4ce4-4613-8944-8803ef3106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7467d8d-563c-44fb-be56-0e3b0ce030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eb1a73-ce61-4aed-b841-42ad35da622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962ff35d-f4af-4d97-adc2-934ed8303346}" ma:internalName="TaxCatchAll" ma:showField="CatchAllData" ma:web="eeeb1a73-ce61-4aed-b841-42ad35da622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eeb1a73-ce61-4aed-b841-42ad35da6224" xsi:nil="true"/>
    <lcf76f155ced4ddcb4097134ff3c332f xmlns="4b01ec25-4ce4-4613-8944-8803ef3106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1994666-38D5-40A9-A620-FC0D528572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B6F7BC8-DE19-47FB-A0C9-3A1EC4FDB7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01ec25-4ce4-4613-8944-8803ef310648"/>
    <ds:schemaRef ds:uri="eeeb1a73-ce61-4aed-b841-42ad35da62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759D65D-2533-412F-ABDA-7F326663E335}">
  <ds:schemaRefs>
    <ds:schemaRef ds:uri="http://purl.org/dc/dcmitype/"/>
    <ds:schemaRef ds:uri="http://purl.org/dc/terms/"/>
    <ds:schemaRef ds:uri="http://schemas.microsoft.com/office/2006/metadata/properties"/>
    <ds:schemaRef ds:uri="eeeb1a73-ce61-4aed-b841-42ad35da6224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4b01ec25-4ce4-4613-8944-8803ef310648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1033</TotalTime>
  <Words>840</Words>
  <Application>Microsoft Office PowerPoint</Application>
  <PresentationFormat>On-screen Show (4:3)</PresentationFormat>
  <Paragraphs>351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Calibri</vt:lpstr>
      <vt:lpstr>Garamond</vt:lpstr>
      <vt:lpstr>Palatino Linotype</vt:lpstr>
      <vt:lpstr>Times New Roman</vt:lpstr>
      <vt:lpstr>Wingdings</vt:lpstr>
      <vt:lpstr>Wingdings 2</vt:lpstr>
      <vt:lpstr>Civic</vt:lpstr>
      <vt:lpstr>1_Civic</vt:lpstr>
      <vt:lpstr>  </vt:lpstr>
      <vt:lpstr>Presentation</vt:lpstr>
      <vt:lpstr>PowerPoint Presentation</vt:lpstr>
      <vt:lpstr>Revenue</vt:lpstr>
      <vt:lpstr>Revenue Variances</vt:lpstr>
      <vt:lpstr>Expenditures</vt:lpstr>
      <vt:lpstr>Expenditure Variance</vt:lpstr>
      <vt:lpstr>Ending Fund Balance</vt:lpstr>
      <vt:lpstr>PowerPoint Presentation</vt:lpstr>
      <vt:lpstr>2022-2023 Revenue Summary</vt:lpstr>
      <vt:lpstr>2022-2023 Expenditure Summary</vt:lpstr>
      <vt:lpstr>PowerPoint Presentation</vt:lpstr>
      <vt:lpstr>Multi-Year Projection</vt:lpstr>
      <vt:lpstr>Multi-Year Projection</vt:lpstr>
      <vt:lpstr>Multi-Year Projection</vt:lpstr>
      <vt:lpstr>Looking Ahead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Mark Pong</dc:creator>
  <cp:lastModifiedBy>Karrie Beach</cp:lastModifiedBy>
  <cp:revision>9</cp:revision>
  <cp:lastPrinted>2022-12-15T00:48:00Z</cp:lastPrinted>
  <dcterms:created xsi:type="dcterms:W3CDTF">2012-05-22T03:20:09Z</dcterms:created>
  <dcterms:modified xsi:type="dcterms:W3CDTF">2023-05-11T21:32:26Z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0x010100B66CFDC63489714A82995EBC70E19DED</vt:lpwstr>
  </property>
  <property fmtid="{D5CDD505-2E9C-101B-9397-08002B2CF9AE}" pid="3" name="Order">
    <vt:r8>12171800</vt:r8>
  </property>
  <property fmtid="{D5CDD505-2E9C-101B-9397-08002B2CF9AE}" pid="4" name="MediaServiceImageTags">
    <vt:lpwstr/>
  </property>
</Properties>
</file>